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CONFIDENTIAL: INTERNAL DISTRIBUTION ONLY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Lecturer key in their SPICE credentials.</a:t>
            </a:r>
          </a:p>
          <a:p>
            <a:pPr indent="-228600" lvl="0" marL="457200" rtl="0">
              <a:spcBef>
                <a:spcPts val="0"/>
              </a:spcBef>
              <a:buChar char="-"/>
            </a:pPr>
            <a:r>
              <a:rPr lang="en-GB"/>
              <a:t>Lecturer inputs ATS code</a:t>
            </a:r>
          </a:p>
          <a:p>
            <a:pPr indent="-228600" lvl="0" marL="457200" rtl="0">
              <a:spcBef>
                <a:spcPts val="0"/>
              </a:spcBef>
              <a:buChar char="-"/>
            </a:pPr>
            <a:r>
              <a:rPr lang="en-GB"/>
              <a:t>Lecturer broadcasts code to students </a:t>
            </a:r>
          </a:p>
          <a:p>
            <a:pPr lvl="0" rtl="0">
              <a:spcBef>
                <a:spcPts val="0"/>
              </a:spcBef>
              <a:buNone/>
            </a:pPr>
            <a:r>
              <a:t/>
            </a:r>
            <a:endParaRPr/>
          </a:p>
          <a:p>
            <a:pPr lvl="0">
              <a:spcBef>
                <a:spcPts val="0"/>
              </a:spcBef>
              <a:buNone/>
            </a:pPr>
            <a:r>
              <a:rPr lang="en-GB"/>
              <a:t>Now, only lecturer knows the ATS code and not the student, which prevents the student from passing the code to their friends.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GB"/>
              <a:t>Near-ultrasound should not be confused with ultrasound</a:t>
            </a:r>
          </a:p>
          <a:p>
            <a:pPr indent="-228600" lvl="0" marL="457200" rtl="0">
              <a:spcBef>
                <a:spcPts val="0"/>
              </a:spcBef>
              <a:buChar char="-"/>
            </a:pPr>
            <a:r>
              <a:rPr lang="en-GB"/>
              <a:t>Compatible with current day speakers and microphones, resulting in cost savings</a:t>
            </a:r>
          </a:p>
          <a:p>
            <a:pPr indent="-228600" lvl="0" marL="457200" rtl="0">
              <a:spcBef>
                <a:spcPts val="0"/>
              </a:spcBef>
              <a:buChar char="-"/>
            </a:pPr>
            <a:r>
              <a:rPr lang="en-GB"/>
              <a:t>Works in unsavory environment, noisy environments included. Tested at FC3 and MRT</a:t>
            </a:r>
          </a:p>
          <a:p>
            <a:pPr indent="-228600" lvl="0" marL="457200" rtl="0">
              <a:spcBef>
                <a:spcPts val="0"/>
              </a:spcBef>
              <a:buChar char="-"/>
            </a:pPr>
            <a:r>
              <a:rPr lang="en-GB"/>
              <a:t>No health risks involved(no radiation)</a:t>
            </a:r>
          </a:p>
          <a:p>
            <a:pPr indent="-228600" lvl="0" marL="457200" rtl="0">
              <a:spcBef>
                <a:spcPts val="0"/>
              </a:spcBef>
              <a:buChar char="-"/>
            </a:pPr>
            <a:r>
              <a:rPr lang="en-GB"/>
              <a:t>Does not damage hearing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GB" sz="1200"/>
              <a:t>TODO: Animations (PPT)</a:t>
            </a:r>
          </a:p>
          <a:p>
            <a:pPr lvl="0" rtl="0">
              <a:lnSpc>
                <a:spcPct val="100000"/>
              </a:lnSpc>
              <a:spcBef>
                <a:spcPts val="0"/>
              </a:spcBef>
              <a:spcAft>
                <a:spcPts val="0"/>
              </a:spcAft>
              <a:buNone/>
            </a:pPr>
            <a:r>
              <a:t/>
            </a:r>
            <a:endParaRPr sz="1200"/>
          </a:p>
          <a:p>
            <a:pPr lvl="0">
              <a:lnSpc>
                <a:spcPct val="100000"/>
              </a:lnSpc>
              <a:spcBef>
                <a:spcPts val="0"/>
              </a:spcBef>
              <a:spcAft>
                <a:spcPts val="0"/>
              </a:spcAft>
              <a:buNone/>
            </a:pPr>
            <a:r>
              <a:rPr lang="en-GB" sz="1200"/>
              <a:t>Tom is at the Hilltop Library, and decides to skip class. He decides to attempt to receive the near-ultrasound waves by standing outside the classroom. </a:t>
            </a:r>
          </a:p>
          <a:p>
            <a:pPr lvl="0" rtl="0">
              <a:lnSpc>
                <a:spcPct val="100000"/>
              </a:lnSpc>
              <a:spcBef>
                <a:spcPts val="0"/>
              </a:spcBef>
              <a:spcAft>
                <a:spcPts val="0"/>
              </a:spcAft>
              <a:buNone/>
            </a:pPr>
            <a:r>
              <a:rPr lang="en-GB" sz="1200"/>
              <a:t>As near-ultrasound can only travel up to 30 meters and will not be able to penetrate through walls, Tom is unable to receive the attendance code.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Based on options given to the oscillator producing the near-ultrasound waves, distances the waves can travel can be manipulated. This means it’ll be possible to create a small distance presence checking system.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TODO: New graphics</a:t>
            </a:r>
          </a:p>
          <a:p>
            <a:pPr lvl="0">
              <a:spcBef>
                <a:spcPts val="0"/>
              </a:spcBef>
              <a:buNone/>
            </a:pPr>
            <a:r>
              <a:t/>
            </a:r>
            <a:endParaRPr/>
          </a:p>
          <a:p>
            <a:pPr lvl="0">
              <a:spcBef>
                <a:spcPts val="0"/>
              </a:spcBef>
              <a:buNone/>
            </a:pPr>
            <a:r>
              <a:rPr lang="en-GB"/>
              <a:t>Lecturer will generate the code as per normal, and inputs the code into the new app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TODO: New graphics</a:t>
            </a:r>
          </a:p>
          <a:p>
            <a:pPr lvl="0">
              <a:spcBef>
                <a:spcPts val="0"/>
              </a:spcBef>
              <a:buNone/>
            </a:pPr>
            <a:r>
              <a:t/>
            </a:r>
            <a:endParaRPr/>
          </a:p>
          <a:p>
            <a:pPr lvl="0">
              <a:spcBef>
                <a:spcPts val="0"/>
              </a:spcBef>
              <a:buNone/>
            </a:pPr>
            <a:r>
              <a:rPr lang="en-GB"/>
              <a:t>Lecturer’s device begins emitting near-ultrasound waves</a:t>
            </a:r>
          </a:p>
          <a:p>
            <a:pPr lvl="0">
              <a:spcBef>
                <a:spcPts val="0"/>
              </a:spcBef>
              <a:buNone/>
            </a:pPr>
            <a:r>
              <a:rPr lang="en-GB"/>
              <a:t>Student devices pick up near-ultrasound waves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TODO: New graphics</a:t>
            </a:r>
          </a:p>
          <a:p>
            <a:pPr lvl="0">
              <a:spcBef>
                <a:spcPts val="0"/>
              </a:spcBef>
              <a:buNone/>
            </a:pPr>
            <a:r>
              <a:t/>
            </a:r>
            <a:endParaRPr/>
          </a:p>
          <a:p>
            <a:pPr lvl="0">
              <a:spcBef>
                <a:spcPts val="0"/>
              </a:spcBef>
              <a:buNone/>
            </a:pPr>
            <a:r>
              <a:rPr lang="en-GB"/>
              <a:t>App will send code and device ID to a proxy server</a:t>
            </a:r>
          </a:p>
          <a:p>
            <a:pPr lvl="0">
              <a:spcBef>
                <a:spcPts val="0"/>
              </a:spcBef>
              <a:buNone/>
            </a:pPr>
            <a:r>
              <a:rPr lang="en-GB"/>
              <a:t>Proxy server will check that the device has not been used to sign into ATS in the last 30 minutes</a:t>
            </a:r>
          </a:p>
          <a:p>
            <a:pPr lvl="0">
              <a:spcBef>
                <a:spcPts val="0"/>
              </a:spcBef>
              <a:buNone/>
            </a:pPr>
            <a:r>
              <a:rPr lang="en-GB"/>
              <a:t>If the device has not been used to sign into ATS in the last 30 minutes, the code is submitted normally</a:t>
            </a:r>
          </a:p>
          <a:p>
            <a:pPr lvl="0">
              <a:spcBef>
                <a:spcPts val="0"/>
              </a:spcBef>
              <a:buNone/>
            </a:pPr>
            <a:r>
              <a:rPr lang="en-GB"/>
              <a:t>If the device has been used to sign into ATS in the last 30 minutes, the code is not submitted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Unique device ID will be sent to proxy server for checking, before code is processed and submitted normally</a:t>
            </a:r>
          </a:p>
          <a:p>
            <a:pPr lvl="0">
              <a:spcBef>
                <a:spcPts val="0"/>
              </a:spcBef>
              <a:buNone/>
            </a:pPr>
            <a:r>
              <a:rPr lang="en-GB"/>
              <a:t>Depending on result of code submission, device ID may or may not be stored for 30 minutes to verify that the same device does not log in twice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rPr lang="en-GB" sz="1200"/>
              <a:t>TODO: Animations (PPT)</a:t>
            </a:r>
          </a:p>
          <a:p>
            <a:pPr lvl="0" rtl="0">
              <a:lnSpc>
                <a:spcPct val="115000"/>
              </a:lnSpc>
              <a:spcBef>
                <a:spcPts val="0"/>
              </a:spcBef>
              <a:spcAft>
                <a:spcPts val="0"/>
              </a:spcAft>
              <a:buNone/>
            </a:pPr>
            <a:r>
              <a:t/>
            </a:r>
            <a:endParaRPr sz="1200"/>
          </a:p>
          <a:p>
            <a:pPr lvl="0" rtl="0">
              <a:lnSpc>
                <a:spcPct val="115000"/>
              </a:lnSpc>
              <a:spcBef>
                <a:spcPts val="0"/>
              </a:spcBef>
              <a:spcAft>
                <a:spcPts val="0"/>
              </a:spcAft>
              <a:buNone/>
            </a:pPr>
            <a:r>
              <a:rPr lang="en-GB" sz="1200"/>
              <a:t>Harry will be late for school, so he asks Mary to submit the code for him. Mary only has 1 device, and submits her attendance first. Mary then logs out of her account, and signs into Harry’s account. The attendance submission fails, as her device has already signed in in the last 30 minutes.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5000"/>
              </a:lnSpc>
              <a:spcBef>
                <a:spcPts val="0"/>
              </a:spcBef>
              <a:spcAft>
                <a:spcPts val="1600"/>
              </a:spcAft>
              <a:buChar char="-"/>
            </a:pPr>
            <a:r>
              <a:rPr lang="en-GB"/>
              <a:t>Efficient -&gt; Great for tracking students attendance</a:t>
            </a:r>
          </a:p>
          <a:p>
            <a:pPr indent="-228600" lvl="0" marL="457200" rtl="0">
              <a:lnSpc>
                <a:spcPct val="115000"/>
              </a:lnSpc>
              <a:spcBef>
                <a:spcPts val="0"/>
              </a:spcBef>
              <a:spcAft>
                <a:spcPts val="1600"/>
              </a:spcAft>
              <a:buChar char="-"/>
            </a:pPr>
            <a:r>
              <a:rPr lang="en-GB"/>
              <a:t>Students submit their own attendance -&gt; Increase productivity on lecturers since they do not need to waste time to mark attendance</a:t>
            </a:r>
          </a:p>
          <a:p>
            <a:pPr indent="-228600" lvl="0" marL="457200" rtl="0">
              <a:lnSpc>
                <a:spcPct val="115000"/>
              </a:lnSpc>
              <a:spcBef>
                <a:spcPts val="0"/>
              </a:spcBef>
              <a:spcAft>
                <a:spcPts val="1600"/>
              </a:spcAft>
              <a:buChar char="-"/>
            </a:pPr>
            <a:r>
              <a:rPr lang="en-GB"/>
              <a:t>Only usable within SP compounds -&gt; Students cannot submit the code if they are not connected to SPStudent</a:t>
            </a:r>
          </a:p>
          <a:p>
            <a:pPr indent="-228600" lvl="0" marL="457200" rtl="0">
              <a:lnSpc>
                <a:spcPct val="115000"/>
              </a:lnSpc>
              <a:spcBef>
                <a:spcPts val="0"/>
              </a:spcBef>
              <a:spcAft>
                <a:spcPts val="1600"/>
              </a:spcAft>
              <a:buChar char="-"/>
            </a:pPr>
            <a:r>
              <a:rPr lang="en-GB"/>
              <a:t>Unique code for each lesson -&gt; Impossible for student to guess the code for next lesson, which ensures that they are in class</a:t>
            </a:r>
          </a:p>
          <a:p>
            <a:pPr indent="-228600" lvl="0" marL="457200" rtl="0">
              <a:lnSpc>
                <a:spcPct val="115000"/>
              </a:lnSpc>
              <a:spcBef>
                <a:spcPts val="0"/>
              </a:spcBef>
              <a:spcAft>
                <a:spcPts val="1600"/>
              </a:spcAft>
              <a:buChar char="-"/>
            </a:pPr>
            <a:r>
              <a:rPr lang="en-GB"/>
              <a:t>Code is easily transmitted over other mediums -&gt; Students can send the code to their friends via WhatsApp / SMS / calls / other mediums</a:t>
            </a:r>
          </a:p>
          <a:p>
            <a:pPr indent="-228600" lvl="0" marL="457200" rtl="0">
              <a:lnSpc>
                <a:spcPct val="115000"/>
              </a:lnSpc>
              <a:spcBef>
                <a:spcPts val="0"/>
              </a:spcBef>
              <a:spcAft>
                <a:spcPts val="1600"/>
              </a:spcAft>
              <a:buChar char="-"/>
            </a:pPr>
            <a:r>
              <a:rPr lang="en-GB"/>
              <a:t>No checks for student presence -&gt; ATS assumes students are in class, it place the burden on lecturer to check, which results in lost of productivity.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When we talk about beacons, the above image comes into mind, however...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Other use cases 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Other use cases 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Other use cases 3</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spcAft>
                <a:spcPts val="1600"/>
              </a:spcAft>
              <a:buSzPct val="100000"/>
              <a:buChar char="-"/>
            </a:pPr>
            <a:r>
              <a:rPr lang="en-GB"/>
              <a:t>Whenever the bookstore at FC5 runs promotional events, students are notified when they walk past it.</a:t>
            </a:r>
          </a:p>
          <a:p>
            <a:pPr indent="-298450" lvl="0" marL="457200" rtl="0">
              <a:spcBef>
                <a:spcPts val="0"/>
              </a:spcBef>
              <a:buSzPct val="100000"/>
              <a:buChar char="-"/>
            </a:pPr>
            <a:r>
              <a:rPr lang="en-GB"/>
              <a:t>Beacons can be used to book rooms at moberly. Students just need to install an app and based on information from beacons placed inside meeting rooms, they can check if a room is already occupied or when a meeting will be over. It can even inform room occupants when their bookings are about to end.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http://getsweeper.com/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App: https://itunes.apple.com/sg/app/tring-313/id562893741?mt=8</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Instead of finding information on the internet or asking for help, beacons helps to tell you more information on the product before you buy. This will free up the shop’s assistance time as information is presented to the shopper.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Reason for using these APIs</a:t>
            </a:r>
          </a:p>
          <a:p>
            <a:pPr lvl="0">
              <a:spcBef>
                <a:spcPts val="0"/>
              </a:spcBef>
              <a:buNone/>
            </a:pPr>
            <a:r>
              <a:rPr lang="en-GB"/>
              <a:t>Support from API 18 which accounts for 79.8% of android devices. Devices bought after 2012 will be supported.</a:t>
            </a:r>
          </a:p>
          <a:p>
            <a:pPr lvl="0">
              <a:spcBef>
                <a:spcPts val="0"/>
              </a:spcBef>
              <a:buNone/>
            </a:pPr>
            <a:r>
              <a:rPr lang="en-GB"/>
              <a:t>iOS supported as well!</a:t>
            </a:r>
          </a:p>
          <a:p>
            <a:pPr lvl="0">
              <a:spcBef>
                <a:spcPts val="0"/>
              </a:spcBef>
              <a:buNone/>
            </a:pPr>
            <a:r>
              <a:rPr lang="en-GB"/>
              <a:t>However, with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Numbers can be easily typed and sent to anyone else in school</a:t>
            </a:r>
          </a:p>
          <a:p>
            <a:pPr lvl="0">
              <a:spcBef>
                <a:spcPts val="0"/>
              </a:spcBef>
              <a:buNone/>
            </a:pPr>
            <a:r>
              <a:rPr lang="en-GB"/>
              <a:t>You don’t have to be in class to submit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Medium chosen: combination of wifi, bluetooth and near-ultrasound waves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4.png"/><Relationship Id="rId4" Type="http://schemas.openxmlformats.org/officeDocument/2006/relationships/image" Target="../media/image02.png"/><Relationship Id="rId5"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05.png"/><Relationship Id="rId4"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eveloper.android.com/about/dashboards/index.html" TargetMode="External"/><Relationship Id="rId4" Type="http://schemas.openxmlformats.org/officeDocument/2006/relationships/hyperlink" Target="https://www.youtube.com/watch?v=hultDpBS22s" TargetMode="External"/><Relationship Id="rId5" Type="http://schemas.openxmlformats.org/officeDocument/2006/relationships/hyperlink" Target="http://www.ipglab.com/2014/04/04/un-landmines/" TargetMode="External"/><Relationship Id="rId6" Type="http://schemas.openxmlformats.org/officeDocument/2006/relationships/hyperlink" Target="https://thisizwayneeeee.wordpress.com/2013/01/11/report/" TargetMode="External"/><Relationship Id="rId7" Type="http://schemas.openxmlformats.org/officeDocument/2006/relationships/hyperlink" Target="http://www.straitstimes.com/singapore/soon-alerts-to-shoppers-based-on-tracking-of-their-shopping-pattern-at-mal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marketingland.com/yext-launches-xone-beacon-network-for-offline-to-online-retargeting-144502" TargetMode="External"/><Relationship Id="rId4" Type="http://schemas.openxmlformats.org/officeDocument/2006/relationships/hyperlink" Target="http://www.businessinsider.sg/beacons-and-ibeacons-create-a-new-market-2013-12/" TargetMode="External"/><Relationship Id="rId5" Type="http://schemas.openxmlformats.org/officeDocument/2006/relationships/hyperlink" Target="http://www.marketing-interactive.com/events/epicentre-made-location-based-technology-key-part-loyalty-programme/" TargetMode="External"/><Relationship Id="rId6" Type="http://schemas.openxmlformats.org/officeDocument/2006/relationships/hyperlink" Target="https://tinyletter.com/ElectronicInterestingness/letters/the-future-of-beac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GB"/>
              <a:t>Revamping the Attendance Taking System</a:t>
            </a:r>
          </a:p>
        </p:txBody>
      </p:sp>
      <p:sp>
        <p:nvSpPr>
          <p:cNvPr id="68" name="Shape 68"/>
          <p:cNvSpPr txBox="1"/>
          <p:nvPr>
            <p:ph idx="1" type="subTitle"/>
          </p:nvPr>
        </p:nvSpPr>
        <p:spPr>
          <a:xfrm>
            <a:off x="390525" y="2789118"/>
            <a:ext cx="8222100" cy="933599"/>
          </a:xfrm>
          <a:prstGeom prst="rect">
            <a:avLst/>
          </a:prstGeom>
        </p:spPr>
        <p:txBody>
          <a:bodyPr anchorCtr="0" anchor="t" bIns="91425" lIns="91425" rIns="91425" tIns="91425">
            <a:noAutofit/>
          </a:bodyPr>
          <a:lstStyle/>
          <a:p>
            <a:pPr lvl="0" rtl="0">
              <a:lnSpc>
                <a:spcPct val="115000"/>
              </a:lnSpc>
              <a:spcBef>
                <a:spcPts val="0"/>
              </a:spcBef>
              <a:buNone/>
            </a:pPr>
            <a:r>
              <a:rPr lang="en-GB"/>
              <a:t>Daniel Quah (P1419719)</a:t>
            </a:r>
          </a:p>
          <a:p>
            <a:pPr lvl="0" rtl="0">
              <a:lnSpc>
                <a:spcPct val="115000"/>
              </a:lnSpc>
              <a:spcBef>
                <a:spcPts val="0"/>
              </a:spcBef>
              <a:buNone/>
            </a:pPr>
            <a:r>
              <a:rPr lang="en-GB"/>
              <a:t>Justin Xin (P1531516)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Lecturer workflow</a:t>
            </a:r>
          </a:p>
        </p:txBody>
      </p:sp>
      <p:pic>
        <p:nvPicPr>
          <p:cNvPr id="128" name="Shape 128"/>
          <p:cNvPicPr preferRelativeResize="0"/>
          <p:nvPr/>
        </p:nvPicPr>
        <p:blipFill>
          <a:blip r:embed="rId3">
            <a:alphaModFix/>
          </a:blip>
          <a:stretch>
            <a:fillRect/>
          </a:stretch>
        </p:blipFill>
        <p:spPr>
          <a:xfrm>
            <a:off x="3744028" y="1838711"/>
            <a:ext cx="1655947" cy="3117115"/>
          </a:xfrm>
          <a:prstGeom prst="rect">
            <a:avLst/>
          </a:prstGeom>
          <a:noFill/>
          <a:ln>
            <a:noFill/>
          </a:ln>
        </p:spPr>
      </p:pic>
      <p:sp>
        <p:nvSpPr>
          <p:cNvPr id="129" name="Shape 129"/>
          <p:cNvSpPr/>
          <p:nvPr/>
        </p:nvSpPr>
        <p:spPr>
          <a:xfrm>
            <a:off x="5714225" y="3151037"/>
            <a:ext cx="937200" cy="548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 name="Shape 130"/>
          <p:cNvSpPr/>
          <p:nvPr/>
        </p:nvSpPr>
        <p:spPr>
          <a:xfrm>
            <a:off x="2430162" y="3123062"/>
            <a:ext cx="999600" cy="548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1" name="Shape 131"/>
          <p:cNvPicPr preferRelativeResize="0"/>
          <p:nvPr/>
        </p:nvPicPr>
        <p:blipFill>
          <a:blip r:embed="rId4">
            <a:alphaModFix/>
          </a:blip>
          <a:stretch>
            <a:fillRect/>
          </a:stretch>
        </p:blipFill>
        <p:spPr>
          <a:xfrm>
            <a:off x="344924" y="1889262"/>
            <a:ext cx="1727956" cy="3071971"/>
          </a:xfrm>
          <a:prstGeom prst="rect">
            <a:avLst/>
          </a:prstGeom>
          <a:noFill/>
          <a:ln>
            <a:noFill/>
          </a:ln>
        </p:spPr>
      </p:pic>
      <p:pic>
        <p:nvPicPr>
          <p:cNvPr id="132" name="Shape 132"/>
          <p:cNvPicPr preferRelativeResize="0"/>
          <p:nvPr/>
        </p:nvPicPr>
        <p:blipFill>
          <a:blip r:embed="rId5">
            <a:alphaModFix/>
          </a:blip>
          <a:stretch>
            <a:fillRect/>
          </a:stretch>
        </p:blipFill>
        <p:spPr>
          <a:xfrm>
            <a:off x="6965685" y="1866699"/>
            <a:ext cx="1919991" cy="31171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Near-Ultrasound Facts</a:t>
            </a:r>
          </a:p>
        </p:txBody>
      </p:sp>
      <p:sp>
        <p:nvSpPr>
          <p:cNvPr id="138" name="Shape 138"/>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Should not be confused with ultrasound</a:t>
            </a:r>
          </a:p>
          <a:p>
            <a:pPr lvl="0" rtl="0">
              <a:spcBef>
                <a:spcPts val="0"/>
              </a:spcBef>
              <a:buNone/>
            </a:pPr>
            <a:r>
              <a:rPr lang="en-GB"/>
              <a:t>Frequencies used: 17 - 21 kHz</a:t>
            </a:r>
          </a:p>
          <a:p>
            <a:pPr lvl="0" rtl="0">
              <a:spcBef>
                <a:spcPts val="0"/>
              </a:spcBef>
              <a:buNone/>
            </a:pPr>
            <a:r>
              <a:rPr lang="en-GB"/>
              <a:t>Compatible with current day speakers and microphones</a:t>
            </a:r>
          </a:p>
          <a:p>
            <a:pPr lvl="0" rtl="0">
              <a:spcBef>
                <a:spcPts val="0"/>
              </a:spcBef>
              <a:buNone/>
            </a:pPr>
            <a:r>
              <a:rPr lang="en-GB"/>
              <a:t>Works in unsavory environment</a:t>
            </a:r>
          </a:p>
          <a:p>
            <a:pPr lvl="0" rtl="0">
              <a:spcBef>
                <a:spcPts val="0"/>
              </a:spcBef>
              <a:buNone/>
            </a:pPr>
            <a:r>
              <a:rPr lang="en-GB"/>
              <a:t>No health risks involved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p:nvPr/>
        </p:nvSpPr>
        <p:spPr>
          <a:xfrm>
            <a:off x="232687" y="874650"/>
            <a:ext cx="3231000" cy="2829300"/>
          </a:xfrm>
          <a:prstGeom prst="rect">
            <a:avLst/>
          </a:prstGeom>
          <a:solidFill>
            <a:srgbClr val="FFFFFF"/>
          </a:solid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t>Hilltop Library</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algn="ctr">
              <a:spcBef>
                <a:spcPts val="0"/>
              </a:spcBef>
              <a:buNone/>
            </a:pPr>
            <a:r>
              <a:t/>
            </a:r>
            <a:endParaRPr/>
          </a:p>
        </p:txBody>
      </p:sp>
      <p:sp>
        <p:nvSpPr>
          <p:cNvPr id="144" name="Shape 144"/>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a:t>Scenario</a:t>
            </a:r>
          </a:p>
        </p:txBody>
      </p:sp>
      <p:pic>
        <p:nvPicPr>
          <p:cNvPr id="145" name="Shape 145"/>
          <p:cNvPicPr preferRelativeResize="0"/>
          <p:nvPr/>
        </p:nvPicPr>
        <p:blipFill>
          <a:blip r:embed="rId3">
            <a:alphaModFix/>
          </a:blip>
          <a:stretch>
            <a:fillRect/>
          </a:stretch>
        </p:blipFill>
        <p:spPr>
          <a:xfrm>
            <a:off x="581987" y="1921875"/>
            <a:ext cx="663600" cy="734850"/>
          </a:xfrm>
          <a:prstGeom prst="rect">
            <a:avLst/>
          </a:prstGeom>
          <a:noFill/>
          <a:ln>
            <a:noFill/>
          </a:ln>
        </p:spPr>
      </p:pic>
      <p:cxnSp>
        <p:nvCxnSpPr>
          <p:cNvPr id="146" name="Shape 146"/>
          <p:cNvCxnSpPr/>
          <p:nvPr/>
        </p:nvCxnSpPr>
        <p:spPr>
          <a:xfrm flipH="1">
            <a:off x="1341512" y="2158725"/>
            <a:ext cx="288300" cy="78600"/>
          </a:xfrm>
          <a:prstGeom prst="straightConnector1">
            <a:avLst/>
          </a:prstGeom>
          <a:noFill/>
          <a:ln cap="flat" cmpd="sng" w="9525">
            <a:solidFill>
              <a:schemeClr val="dk2"/>
            </a:solidFill>
            <a:prstDash val="solid"/>
            <a:round/>
            <a:headEnd len="lg" w="lg" type="none"/>
            <a:tailEnd len="lg" w="lg" type="triangle"/>
          </a:ln>
        </p:spPr>
      </p:cxnSp>
      <p:sp>
        <p:nvSpPr>
          <p:cNvPr id="147" name="Shape 147"/>
          <p:cNvSpPr txBox="1"/>
          <p:nvPr/>
        </p:nvSpPr>
        <p:spPr>
          <a:xfrm>
            <a:off x="1586162" y="1957900"/>
            <a:ext cx="1528200" cy="558900"/>
          </a:xfrm>
          <a:prstGeom prst="rect">
            <a:avLst/>
          </a:prstGeom>
          <a:noFill/>
          <a:ln>
            <a:noFill/>
          </a:ln>
        </p:spPr>
        <p:txBody>
          <a:bodyPr anchorCtr="0" anchor="t" bIns="91425" lIns="91425" rIns="91425" tIns="91425">
            <a:noAutofit/>
          </a:bodyPr>
          <a:lstStyle/>
          <a:p>
            <a:pPr lvl="0">
              <a:spcBef>
                <a:spcPts val="0"/>
              </a:spcBef>
              <a:buNone/>
            </a:pPr>
            <a:r>
              <a:rPr lang="en-GB">
                <a:solidFill>
                  <a:srgbClr val="434343"/>
                </a:solidFill>
              </a:rPr>
              <a:t>Tom</a:t>
            </a:r>
          </a:p>
        </p:txBody>
      </p:sp>
      <p:sp>
        <p:nvSpPr>
          <p:cNvPr id="148" name="Shape 148"/>
          <p:cNvSpPr/>
          <p:nvPr/>
        </p:nvSpPr>
        <p:spPr>
          <a:xfrm>
            <a:off x="5463000" y="1991050"/>
            <a:ext cx="3231000" cy="2829300"/>
          </a:xfrm>
          <a:prstGeom prst="rect">
            <a:avLst/>
          </a:prstGeom>
          <a:solidFill>
            <a:srgbClr val="FFFFFF"/>
          </a:solid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t>Class 2026</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p:txBody>
      </p:sp>
      <p:grpSp>
        <p:nvGrpSpPr>
          <p:cNvPr id="149" name="Shape 149"/>
          <p:cNvGrpSpPr/>
          <p:nvPr/>
        </p:nvGrpSpPr>
        <p:grpSpPr>
          <a:xfrm>
            <a:off x="6633089" y="2400775"/>
            <a:ext cx="1894997" cy="734850"/>
            <a:chOff x="1432127" y="2461525"/>
            <a:chExt cx="1894997" cy="734850"/>
          </a:xfrm>
        </p:grpSpPr>
        <p:pic>
          <p:nvPicPr>
            <p:cNvPr id="150" name="Shape 150"/>
            <p:cNvPicPr preferRelativeResize="0"/>
            <p:nvPr/>
          </p:nvPicPr>
          <p:blipFill>
            <a:blip r:embed="rId3">
              <a:alphaModFix/>
            </a:blip>
            <a:stretch>
              <a:fillRect/>
            </a:stretch>
          </p:blipFill>
          <p:spPr>
            <a:xfrm flipH="1">
              <a:off x="2663525" y="2461525"/>
              <a:ext cx="663600" cy="734850"/>
            </a:xfrm>
            <a:prstGeom prst="rect">
              <a:avLst/>
            </a:prstGeom>
            <a:noFill/>
            <a:ln>
              <a:noFill/>
            </a:ln>
          </p:spPr>
        </p:pic>
        <p:cxnSp>
          <p:nvCxnSpPr>
            <p:cNvPr id="151" name="Shape 151"/>
            <p:cNvCxnSpPr/>
            <p:nvPr/>
          </p:nvCxnSpPr>
          <p:spPr>
            <a:xfrm>
              <a:off x="2236837" y="2724200"/>
              <a:ext cx="366900" cy="61200"/>
            </a:xfrm>
            <a:prstGeom prst="straightConnector1">
              <a:avLst/>
            </a:prstGeom>
            <a:noFill/>
            <a:ln cap="flat" cmpd="sng" w="9525">
              <a:solidFill>
                <a:schemeClr val="dk2"/>
              </a:solidFill>
              <a:prstDash val="solid"/>
              <a:round/>
              <a:headEnd len="lg" w="lg" type="none"/>
              <a:tailEnd len="lg" w="lg" type="triangle"/>
            </a:ln>
          </p:spPr>
        </p:cxnSp>
        <p:sp>
          <p:nvSpPr>
            <p:cNvPr id="152" name="Shape 152"/>
            <p:cNvSpPr txBox="1"/>
            <p:nvPr/>
          </p:nvSpPr>
          <p:spPr>
            <a:xfrm>
              <a:off x="1432127" y="2492815"/>
              <a:ext cx="857100" cy="558900"/>
            </a:xfrm>
            <a:prstGeom prst="rect">
              <a:avLst/>
            </a:prstGeom>
            <a:noFill/>
            <a:ln>
              <a:noFill/>
            </a:ln>
          </p:spPr>
          <p:txBody>
            <a:bodyPr anchorCtr="0" anchor="t" bIns="91425" lIns="91425" rIns="91425" tIns="91425">
              <a:noAutofit/>
            </a:bodyPr>
            <a:lstStyle/>
            <a:p>
              <a:pPr lvl="0" rtl="0">
                <a:spcBef>
                  <a:spcPts val="0"/>
                </a:spcBef>
                <a:buNone/>
              </a:pPr>
              <a:r>
                <a:rPr lang="en-GB">
                  <a:solidFill>
                    <a:srgbClr val="434343"/>
                  </a:solidFill>
                </a:rPr>
                <a:t>Lecturer</a:t>
              </a:r>
            </a:p>
          </p:txBody>
        </p:sp>
      </p:grpSp>
      <p:grpSp>
        <p:nvGrpSpPr>
          <p:cNvPr id="153" name="Shape 153"/>
          <p:cNvGrpSpPr/>
          <p:nvPr/>
        </p:nvGrpSpPr>
        <p:grpSpPr>
          <a:xfrm>
            <a:off x="5680487" y="3539975"/>
            <a:ext cx="2532375" cy="734850"/>
            <a:chOff x="794750" y="2461525"/>
            <a:chExt cx="2532375" cy="734850"/>
          </a:xfrm>
        </p:grpSpPr>
        <p:pic>
          <p:nvPicPr>
            <p:cNvPr id="154" name="Shape 154"/>
            <p:cNvPicPr preferRelativeResize="0"/>
            <p:nvPr/>
          </p:nvPicPr>
          <p:blipFill>
            <a:blip r:embed="rId3">
              <a:alphaModFix/>
            </a:blip>
            <a:stretch>
              <a:fillRect/>
            </a:stretch>
          </p:blipFill>
          <p:spPr>
            <a:xfrm>
              <a:off x="794750" y="2461525"/>
              <a:ext cx="663600" cy="734850"/>
            </a:xfrm>
            <a:prstGeom prst="rect">
              <a:avLst/>
            </a:prstGeom>
            <a:noFill/>
            <a:ln>
              <a:noFill/>
            </a:ln>
          </p:spPr>
        </p:pic>
        <p:cxnSp>
          <p:nvCxnSpPr>
            <p:cNvPr id="155" name="Shape 155"/>
            <p:cNvCxnSpPr/>
            <p:nvPr/>
          </p:nvCxnSpPr>
          <p:spPr>
            <a:xfrm flipH="1">
              <a:off x="1554275" y="2698375"/>
              <a:ext cx="288300" cy="78600"/>
            </a:xfrm>
            <a:prstGeom prst="straightConnector1">
              <a:avLst/>
            </a:prstGeom>
            <a:noFill/>
            <a:ln cap="flat" cmpd="sng" w="9525">
              <a:solidFill>
                <a:schemeClr val="dk2"/>
              </a:solidFill>
              <a:prstDash val="solid"/>
              <a:round/>
              <a:headEnd len="lg" w="lg" type="none"/>
              <a:tailEnd len="lg" w="lg" type="triangle"/>
            </a:ln>
          </p:spPr>
        </p:cxnSp>
        <p:sp>
          <p:nvSpPr>
            <p:cNvPr id="156" name="Shape 156"/>
            <p:cNvSpPr txBox="1"/>
            <p:nvPr/>
          </p:nvSpPr>
          <p:spPr>
            <a:xfrm>
              <a:off x="1798925" y="2497550"/>
              <a:ext cx="1528200" cy="558900"/>
            </a:xfrm>
            <a:prstGeom prst="rect">
              <a:avLst/>
            </a:prstGeom>
            <a:noFill/>
            <a:ln>
              <a:noFill/>
            </a:ln>
          </p:spPr>
          <p:txBody>
            <a:bodyPr anchorCtr="0" anchor="t" bIns="91425" lIns="91425" rIns="91425" tIns="91425">
              <a:noAutofit/>
            </a:bodyPr>
            <a:lstStyle/>
            <a:p>
              <a:pPr lvl="0" rtl="0">
                <a:spcBef>
                  <a:spcPts val="0"/>
                </a:spcBef>
                <a:buNone/>
              </a:pPr>
              <a:r>
                <a:rPr lang="en-GB">
                  <a:solidFill>
                    <a:srgbClr val="434343"/>
                  </a:solidFill>
                </a:rPr>
                <a:t>Tom’s friend</a:t>
              </a:r>
            </a:p>
          </p:txBody>
        </p:sp>
      </p:grpSp>
      <p:pic>
        <p:nvPicPr>
          <p:cNvPr id="157" name="Shape 157"/>
          <p:cNvPicPr preferRelativeResize="0"/>
          <p:nvPr/>
        </p:nvPicPr>
        <p:blipFill>
          <a:blip r:embed="rId3">
            <a:alphaModFix/>
          </a:blip>
          <a:stretch>
            <a:fillRect/>
          </a:stretch>
        </p:blipFill>
        <p:spPr>
          <a:xfrm>
            <a:off x="4422537" y="3074300"/>
            <a:ext cx="663600" cy="734850"/>
          </a:xfrm>
          <a:prstGeom prst="rect">
            <a:avLst/>
          </a:prstGeom>
          <a:noFill/>
          <a:ln>
            <a:noFill/>
          </a:ln>
        </p:spPr>
      </p:pic>
      <p:sp>
        <p:nvSpPr>
          <p:cNvPr id="158" name="Shape 158"/>
          <p:cNvSpPr/>
          <p:nvPr/>
        </p:nvSpPr>
        <p:spPr>
          <a:xfrm>
            <a:off x="5575200" y="1813750"/>
            <a:ext cx="3006600" cy="3006600"/>
          </a:xfrm>
          <a:prstGeom prst="ellipse">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Why Near-Ultrasound?</a:t>
            </a:r>
          </a:p>
        </p:txBody>
      </p:sp>
      <p:sp>
        <p:nvSpPr>
          <p:cNvPr id="164" name="Shape 164"/>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Distance manipulation with sound</a:t>
            </a:r>
          </a:p>
          <a:p>
            <a:pPr lvl="0" rtl="0">
              <a:spcBef>
                <a:spcPts val="0"/>
              </a:spcBef>
              <a:buNone/>
            </a:pPr>
            <a:r>
              <a:rPr lang="en-GB"/>
              <a:t>Sound does not pass through walls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idx="4294967295" type="title"/>
          </p:nvPr>
        </p:nvSpPr>
        <p:spPr>
          <a:xfrm>
            <a:off x="98250" y="16350"/>
            <a:ext cx="8826600" cy="602700"/>
          </a:xfrm>
          <a:prstGeom prst="rect">
            <a:avLst/>
          </a:prstGeom>
        </p:spPr>
        <p:txBody>
          <a:bodyPr anchorCtr="0" anchor="b" bIns="91425" lIns="91425" rIns="91425" tIns="91425">
            <a:noAutofit/>
          </a:bodyPr>
          <a:lstStyle/>
          <a:p>
            <a:pPr lvl="0">
              <a:spcBef>
                <a:spcPts val="0"/>
              </a:spcBef>
              <a:buNone/>
            </a:pPr>
            <a:r>
              <a:rPr lang="en-GB"/>
              <a:t>Graphical Representation</a:t>
            </a:r>
          </a:p>
        </p:txBody>
      </p:sp>
      <p:pic>
        <p:nvPicPr>
          <p:cNvPr id="170" name="Shape 1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a:t>Stereo Mix (Nearby Audio Output)</a:t>
            </a:r>
          </a:p>
        </p:txBody>
      </p:sp>
      <p:pic>
        <p:nvPicPr>
          <p:cNvPr id="186" name="Shape 186"/>
          <p:cNvPicPr preferRelativeResize="0"/>
          <p:nvPr/>
        </p:nvPicPr>
        <p:blipFill>
          <a:blip r:embed="rId3">
            <a:alphaModFix/>
          </a:blip>
          <a:stretch>
            <a:fillRect/>
          </a:stretch>
        </p:blipFill>
        <p:spPr>
          <a:xfrm>
            <a:off x="983499" y="894124"/>
            <a:ext cx="7176999" cy="3977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Solution 2: Ensure that one device only submits for one student</a:t>
            </a:r>
          </a:p>
        </p:txBody>
      </p:sp>
      <p:sp>
        <p:nvSpPr>
          <p:cNvPr id="192" name="Shape 19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0" lvl="0" marL="0" rtl="0">
              <a:spcBef>
                <a:spcPts val="0"/>
              </a:spcBef>
              <a:buNone/>
            </a:pPr>
            <a:r>
              <a:rPr lang="en-GB"/>
              <a:t>Before submitting the code, the app checks if the device has already submitted the attendance for a student once.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GB"/>
              <a:t>Scenario</a:t>
            </a:r>
          </a:p>
        </p:txBody>
      </p:sp>
      <p:sp>
        <p:nvSpPr>
          <p:cNvPr id="198" name="Shape 198"/>
          <p:cNvSpPr/>
          <p:nvPr/>
        </p:nvSpPr>
        <p:spPr>
          <a:xfrm>
            <a:off x="232687" y="874650"/>
            <a:ext cx="3231000" cy="2829300"/>
          </a:xfrm>
          <a:prstGeom prst="rect">
            <a:avLst/>
          </a:prstGeom>
          <a:solidFill>
            <a:srgbClr val="FFFFFF"/>
          </a:solid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t>Classroom</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p:txBody>
      </p:sp>
      <p:pic>
        <p:nvPicPr>
          <p:cNvPr id="199" name="Shape 199"/>
          <p:cNvPicPr preferRelativeResize="0"/>
          <p:nvPr/>
        </p:nvPicPr>
        <p:blipFill>
          <a:blip r:embed="rId3">
            <a:alphaModFix/>
          </a:blip>
          <a:stretch>
            <a:fillRect/>
          </a:stretch>
        </p:blipFill>
        <p:spPr>
          <a:xfrm>
            <a:off x="581987" y="1921875"/>
            <a:ext cx="663600" cy="734850"/>
          </a:xfrm>
          <a:prstGeom prst="rect">
            <a:avLst/>
          </a:prstGeom>
          <a:noFill/>
          <a:ln>
            <a:noFill/>
          </a:ln>
        </p:spPr>
      </p:pic>
      <p:cxnSp>
        <p:nvCxnSpPr>
          <p:cNvPr id="200" name="Shape 200"/>
          <p:cNvCxnSpPr/>
          <p:nvPr/>
        </p:nvCxnSpPr>
        <p:spPr>
          <a:xfrm flipH="1">
            <a:off x="1341512" y="2158725"/>
            <a:ext cx="288300" cy="78600"/>
          </a:xfrm>
          <a:prstGeom prst="straightConnector1">
            <a:avLst/>
          </a:prstGeom>
          <a:noFill/>
          <a:ln cap="flat" cmpd="sng" w="9525">
            <a:solidFill>
              <a:schemeClr val="dk2"/>
            </a:solidFill>
            <a:prstDash val="solid"/>
            <a:round/>
            <a:headEnd len="lg" w="lg" type="none"/>
            <a:tailEnd len="lg" w="lg" type="triangle"/>
          </a:ln>
        </p:spPr>
      </p:cxnSp>
      <p:sp>
        <p:nvSpPr>
          <p:cNvPr id="201" name="Shape 201"/>
          <p:cNvSpPr txBox="1"/>
          <p:nvPr/>
        </p:nvSpPr>
        <p:spPr>
          <a:xfrm>
            <a:off x="1586162" y="1957900"/>
            <a:ext cx="1528200" cy="558900"/>
          </a:xfrm>
          <a:prstGeom prst="rect">
            <a:avLst/>
          </a:prstGeom>
          <a:noFill/>
          <a:ln>
            <a:noFill/>
          </a:ln>
        </p:spPr>
        <p:txBody>
          <a:bodyPr anchorCtr="0" anchor="t" bIns="91425" lIns="91425" rIns="91425" tIns="91425">
            <a:noAutofit/>
          </a:bodyPr>
          <a:lstStyle/>
          <a:p>
            <a:pPr lvl="0" rtl="0">
              <a:spcBef>
                <a:spcPts val="0"/>
              </a:spcBef>
              <a:buNone/>
            </a:pPr>
            <a:r>
              <a:rPr lang="en-GB">
                <a:solidFill>
                  <a:srgbClr val="434343"/>
                </a:solidFill>
              </a:rPr>
              <a:t>Mary</a:t>
            </a:r>
          </a:p>
        </p:txBody>
      </p:sp>
      <p:sp>
        <p:nvSpPr>
          <p:cNvPr id="202" name="Shape 202"/>
          <p:cNvSpPr/>
          <p:nvPr/>
        </p:nvSpPr>
        <p:spPr>
          <a:xfrm>
            <a:off x="1322887" y="2432250"/>
            <a:ext cx="186000" cy="279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03" name="Shape 203"/>
          <p:cNvPicPr preferRelativeResize="0"/>
          <p:nvPr/>
        </p:nvPicPr>
        <p:blipFill>
          <a:blip r:embed="rId3">
            <a:alphaModFix/>
          </a:blip>
          <a:stretch>
            <a:fillRect/>
          </a:stretch>
        </p:blipFill>
        <p:spPr>
          <a:xfrm>
            <a:off x="5651937" y="3326825"/>
            <a:ext cx="663600" cy="734850"/>
          </a:xfrm>
          <a:prstGeom prst="rect">
            <a:avLst/>
          </a:prstGeom>
          <a:noFill/>
          <a:ln>
            <a:noFill/>
          </a:ln>
        </p:spPr>
      </p:pic>
      <p:cxnSp>
        <p:nvCxnSpPr>
          <p:cNvPr id="204" name="Shape 204"/>
          <p:cNvCxnSpPr/>
          <p:nvPr/>
        </p:nvCxnSpPr>
        <p:spPr>
          <a:xfrm flipH="1">
            <a:off x="6411462" y="3563675"/>
            <a:ext cx="288300" cy="78600"/>
          </a:xfrm>
          <a:prstGeom prst="straightConnector1">
            <a:avLst/>
          </a:prstGeom>
          <a:noFill/>
          <a:ln cap="flat" cmpd="sng" w="9525">
            <a:solidFill>
              <a:schemeClr val="dk2"/>
            </a:solidFill>
            <a:prstDash val="solid"/>
            <a:round/>
            <a:headEnd len="lg" w="lg" type="none"/>
            <a:tailEnd len="lg" w="lg" type="triangle"/>
          </a:ln>
        </p:spPr>
      </p:cxnSp>
      <p:sp>
        <p:nvSpPr>
          <p:cNvPr id="205" name="Shape 205"/>
          <p:cNvSpPr txBox="1"/>
          <p:nvPr/>
        </p:nvSpPr>
        <p:spPr>
          <a:xfrm>
            <a:off x="6656129" y="3362850"/>
            <a:ext cx="2102400" cy="558900"/>
          </a:xfrm>
          <a:prstGeom prst="rect">
            <a:avLst/>
          </a:prstGeom>
          <a:noFill/>
          <a:ln>
            <a:noFill/>
          </a:ln>
        </p:spPr>
        <p:txBody>
          <a:bodyPr anchorCtr="0" anchor="t" bIns="91425" lIns="91425" rIns="91425" tIns="91425">
            <a:noAutofit/>
          </a:bodyPr>
          <a:lstStyle/>
          <a:p>
            <a:pPr lvl="0" rtl="0">
              <a:spcBef>
                <a:spcPts val="0"/>
              </a:spcBef>
              <a:buNone/>
            </a:pPr>
            <a:r>
              <a:rPr lang="en-GB">
                <a:solidFill>
                  <a:srgbClr val="434343"/>
                </a:solidFill>
              </a:rPr>
              <a:t>Harry (outside SP)</a:t>
            </a:r>
          </a:p>
        </p:txBody>
      </p:sp>
      <p:sp>
        <p:nvSpPr>
          <p:cNvPr id="206" name="Shape 206"/>
          <p:cNvSpPr/>
          <p:nvPr/>
        </p:nvSpPr>
        <p:spPr>
          <a:xfrm>
            <a:off x="6392837" y="3782675"/>
            <a:ext cx="186000" cy="279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07" name="Shape 207"/>
          <p:cNvPicPr preferRelativeResize="0"/>
          <p:nvPr/>
        </p:nvPicPr>
        <p:blipFill>
          <a:blip r:embed="rId4">
            <a:alphaModFix/>
          </a:blip>
          <a:stretch>
            <a:fillRect/>
          </a:stretch>
        </p:blipFill>
        <p:spPr>
          <a:xfrm>
            <a:off x="3341799" y="845100"/>
            <a:ext cx="2232848" cy="3969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Current Implementation of ATS</a:t>
            </a:r>
          </a:p>
        </p:txBody>
      </p:sp>
      <p:sp>
        <p:nvSpPr>
          <p:cNvPr id="74" name="Shape 74"/>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GB" sz="1400"/>
              <a:t>Pros</a:t>
            </a:r>
          </a:p>
          <a:p>
            <a:pPr indent="-317500" lvl="0" marL="457200" rtl="0">
              <a:spcBef>
                <a:spcPts val="0"/>
              </a:spcBef>
              <a:buSzPct val="100000"/>
            </a:pPr>
            <a:r>
              <a:rPr lang="en-GB" sz="1400"/>
              <a:t>Efficient</a:t>
            </a:r>
          </a:p>
          <a:p>
            <a:pPr indent="-317500" lvl="0" marL="457200" rtl="0">
              <a:spcBef>
                <a:spcPts val="0"/>
              </a:spcBef>
              <a:buSzPct val="100000"/>
            </a:pPr>
            <a:r>
              <a:rPr lang="en-GB" sz="1400"/>
              <a:t>Students submit their own attendance</a:t>
            </a:r>
          </a:p>
          <a:p>
            <a:pPr indent="-317500" lvl="0" marL="457200" rtl="0">
              <a:spcBef>
                <a:spcPts val="0"/>
              </a:spcBef>
              <a:buSzPct val="100000"/>
            </a:pPr>
            <a:r>
              <a:rPr lang="en-GB" sz="1400"/>
              <a:t>Only usable within SP compounds</a:t>
            </a:r>
          </a:p>
          <a:p>
            <a:pPr indent="-317500" lvl="0" marL="457200" rtl="0">
              <a:spcBef>
                <a:spcPts val="0"/>
              </a:spcBef>
              <a:buSzPct val="100000"/>
            </a:pPr>
            <a:r>
              <a:rPr lang="en-GB" sz="1400"/>
              <a:t>Unique code for each lesson</a:t>
            </a:r>
          </a:p>
          <a:p>
            <a:pPr lvl="0" rtl="0">
              <a:spcBef>
                <a:spcPts val="0"/>
              </a:spcBef>
              <a:buNone/>
            </a:pPr>
            <a:r>
              <a:rPr lang="en-GB" sz="1400"/>
              <a:t>Cons</a:t>
            </a:r>
          </a:p>
          <a:p>
            <a:pPr indent="-317500" lvl="0" marL="457200" rtl="0">
              <a:spcBef>
                <a:spcPts val="0"/>
              </a:spcBef>
              <a:buSzPct val="100000"/>
            </a:pPr>
            <a:r>
              <a:rPr lang="en-GB" sz="1400"/>
              <a:t>Easily bypassed</a:t>
            </a:r>
          </a:p>
          <a:p>
            <a:pPr indent="-317500" lvl="0" marL="457200" rtl="0">
              <a:spcBef>
                <a:spcPts val="0"/>
              </a:spcBef>
              <a:buSzPct val="100000"/>
            </a:pPr>
            <a:r>
              <a:rPr lang="en-GB" sz="1400"/>
              <a:t>Code is easily transmitted over other mediums</a:t>
            </a:r>
          </a:p>
          <a:p>
            <a:pPr indent="-317500" lvl="0" marL="457200" rtl="0">
              <a:spcBef>
                <a:spcPts val="0"/>
              </a:spcBef>
              <a:buSzPct val="100000"/>
            </a:pPr>
            <a:r>
              <a:rPr lang="en-GB" sz="1400"/>
              <a:t>No checks for student presence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Step 1: Verify presence</a:t>
            </a:r>
          </a:p>
        </p:txBody>
      </p:sp>
      <p:sp>
        <p:nvSpPr>
          <p:cNvPr id="213" name="Shape 213"/>
          <p:cNvSpPr/>
          <p:nvPr/>
        </p:nvSpPr>
        <p:spPr>
          <a:xfrm>
            <a:off x="287400" y="187225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 Presence: valid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Step 2: Connect to verification server</a:t>
            </a:r>
          </a:p>
        </p:txBody>
      </p:sp>
      <p:sp>
        <p:nvSpPr>
          <p:cNvPr id="219" name="Shape 219"/>
          <p:cNvSpPr/>
          <p:nvPr/>
        </p:nvSpPr>
        <p:spPr>
          <a:xfrm>
            <a:off x="287400" y="240800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Verification server connected</a:t>
            </a:r>
          </a:p>
        </p:txBody>
      </p:sp>
      <p:sp>
        <p:nvSpPr>
          <p:cNvPr id="220" name="Shape 220"/>
          <p:cNvSpPr/>
          <p:nvPr/>
        </p:nvSpPr>
        <p:spPr>
          <a:xfrm>
            <a:off x="287400" y="187225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P</a:t>
            </a:r>
            <a:r>
              <a:rPr lang="en-GB">
                <a:solidFill>
                  <a:srgbClr val="FFFFFF"/>
                </a:solidFill>
              </a:rPr>
              <a:t>resence: valid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Step 3: Verify device ID</a:t>
            </a:r>
          </a:p>
        </p:txBody>
      </p:sp>
      <p:sp>
        <p:nvSpPr>
          <p:cNvPr id="226" name="Shape 226"/>
          <p:cNvSpPr/>
          <p:nvPr/>
        </p:nvSpPr>
        <p:spPr>
          <a:xfrm>
            <a:off x="287400" y="240800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Verification server connected</a:t>
            </a:r>
          </a:p>
        </p:txBody>
      </p:sp>
      <p:sp>
        <p:nvSpPr>
          <p:cNvPr id="227" name="Shape 227"/>
          <p:cNvSpPr/>
          <p:nvPr/>
        </p:nvSpPr>
        <p:spPr>
          <a:xfrm>
            <a:off x="287400" y="187225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P</a:t>
            </a:r>
            <a:r>
              <a:rPr lang="en-GB">
                <a:solidFill>
                  <a:srgbClr val="FFFFFF"/>
                </a:solidFill>
              </a:rPr>
              <a:t>resence: valid</a:t>
            </a:r>
          </a:p>
        </p:txBody>
      </p:sp>
      <p:sp>
        <p:nvSpPr>
          <p:cNvPr id="228" name="Shape 228"/>
          <p:cNvSpPr/>
          <p:nvPr/>
        </p:nvSpPr>
        <p:spPr>
          <a:xfrm>
            <a:off x="287400" y="2943750"/>
            <a:ext cx="4105200" cy="4179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lang="en-GB">
                <a:solidFill>
                  <a:srgbClr val="FFFFFF"/>
                </a:solidFill>
              </a:rPr>
              <a:t>Device ID is </a:t>
            </a:r>
            <a:r>
              <a:rPr b="1" lang="en-GB">
                <a:solidFill>
                  <a:srgbClr val="FFFFFF"/>
                </a:solidFill>
              </a:rPr>
              <a:t>present</a:t>
            </a:r>
            <a:r>
              <a:rPr lang="en-GB">
                <a:solidFill>
                  <a:srgbClr val="FFFFFF"/>
                </a:solidFill>
              </a:rPr>
              <a:t> in temporary database</a:t>
            </a:r>
          </a:p>
        </p:txBody>
      </p:sp>
      <p:sp>
        <p:nvSpPr>
          <p:cNvPr id="229" name="Shape 229"/>
          <p:cNvSpPr/>
          <p:nvPr/>
        </p:nvSpPr>
        <p:spPr>
          <a:xfrm>
            <a:off x="4701300" y="2943750"/>
            <a:ext cx="4105200" cy="417900"/>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lang="en-GB">
                <a:solidFill>
                  <a:srgbClr val="FFFFFF"/>
                </a:solidFill>
              </a:rPr>
              <a:t>Device ID is </a:t>
            </a:r>
            <a:r>
              <a:rPr b="1" lang="en-GB">
                <a:solidFill>
                  <a:srgbClr val="FFFFFF"/>
                </a:solidFill>
              </a:rPr>
              <a:t>not present</a:t>
            </a:r>
            <a:r>
              <a:rPr lang="en-GB">
                <a:solidFill>
                  <a:srgbClr val="FFFFFF"/>
                </a:solidFill>
              </a:rPr>
              <a:t> in temporary database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Step 4: Server acts accordingly</a:t>
            </a:r>
          </a:p>
        </p:txBody>
      </p:sp>
      <p:sp>
        <p:nvSpPr>
          <p:cNvPr id="235" name="Shape 235"/>
          <p:cNvSpPr/>
          <p:nvPr/>
        </p:nvSpPr>
        <p:spPr>
          <a:xfrm>
            <a:off x="287400" y="240800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Verification server connected</a:t>
            </a:r>
          </a:p>
        </p:txBody>
      </p:sp>
      <p:sp>
        <p:nvSpPr>
          <p:cNvPr id="236" name="Shape 236"/>
          <p:cNvSpPr/>
          <p:nvPr/>
        </p:nvSpPr>
        <p:spPr>
          <a:xfrm>
            <a:off x="287400" y="1872250"/>
            <a:ext cx="8569200" cy="4179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GB">
                <a:solidFill>
                  <a:srgbClr val="FFFFFF"/>
                </a:solidFill>
              </a:rPr>
              <a:t>P</a:t>
            </a:r>
            <a:r>
              <a:rPr lang="en-GB">
                <a:solidFill>
                  <a:srgbClr val="FFFFFF"/>
                </a:solidFill>
              </a:rPr>
              <a:t>resence: valid</a:t>
            </a:r>
          </a:p>
        </p:txBody>
      </p:sp>
      <p:sp>
        <p:nvSpPr>
          <p:cNvPr id="237" name="Shape 237"/>
          <p:cNvSpPr/>
          <p:nvPr/>
        </p:nvSpPr>
        <p:spPr>
          <a:xfrm>
            <a:off x="287400" y="2943750"/>
            <a:ext cx="4105200" cy="4179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lang="en-GB">
                <a:solidFill>
                  <a:srgbClr val="FFFFFF"/>
                </a:solidFill>
              </a:rPr>
              <a:t>Device ID is </a:t>
            </a:r>
            <a:r>
              <a:rPr b="1" lang="en-GB">
                <a:solidFill>
                  <a:srgbClr val="FFFFFF"/>
                </a:solidFill>
              </a:rPr>
              <a:t>present</a:t>
            </a:r>
            <a:r>
              <a:rPr lang="en-GB">
                <a:solidFill>
                  <a:srgbClr val="FFFFFF"/>
                </a:solidFill>
              </a:rPr>
              <a:t> in temporary database</a:t>
            </a:r>
          </a:p>
        </p:txBody>
      </p:sp>
      <p:sp>
        <p:nvSpPr>
          <p:cNvPr id="238" name="Shape 238"/>
          <p:cNvSpPr/>
          <p:nvPr/>
        </p:nvSpPr>
        <p:spPr>
          <a:xfrm>
            <a:off x="4701300" y="2943750"/>
            <a:ext cx="4105200" cy="417900"/>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lang="en-GB">
                <a:solidFill>
                  <a:srgbClr val="FFFFFF"/>
                </a:solidFill>
              </a:rPr>
              <a:t>Device ID is </a:t>
            </a:r>
            <a:r>
              <a:rPr b="1" lang="en-GB">
                <a:solidFill>
                  <a:srgbClr val="FFFFFF"/>
                </a:solidFill>
              </a:rPr>
              <a:t>not present</a:t>
            </a:r>
            <a:r>
              <a:rPr lang="en-GB">
                <a:solidFill>
                  <a:srgbClr val="FFFFFF"/>
                </a:solidFill>
              </a:rPr>
              <a:t> in temporary database</a:t>
            </a:r>
          </a:p>
        </p:txBody>
      </p:sp>
      <p:sp>
        <p:nvSpPr>
          <p:cNvPr id="239" name="Shape 239"/>
          <p:cNvSpPr/>
          <p:nvPr/>
        </p:nvSpPr>
        <p:spPr>
          <a:xfrm>
            <a:off x="287400" y="3479500"/>
            <a:ext cx="4105200" cy="4179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b="1" lang="en-GB">
                <a:solidFill>
                  <a:srgbClr val="FFFFFF"/>
                </a:solidFill>
              </a:rPr>
              <a:t>Do not</a:t>
            </a:r>
            <a:r>
              <a:rPr lang="en-GB">
                <a:solidFill>
                  <a:srgbClr val="FFFFFF"/>
                </a:solidFill>
              </a:rPr>
              <a:t> send code to ATS</a:t>
            </a:r>
          </a:p>
        </p:txBody>
      </p:sp>
      <p:sp>
        <p:nvSpPr>
          <p:cNvPr id="240" name="Shape 240"/>
          <p:cNvSpPr/>
          <p:nvPr/>
        </p:nvSpPr>
        <p:spPr>
          <a:xfrm>
            <a:off x="287400" y="4015250"/>
            <a:ext cx="4105200" cy="9483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lang="en-GB">
                <a:solidFill>
                  <a:srgbClr val="FFFFFF"/>
                </a:solidFill>
              </a:rPr>
              <a:t>Return result to device:</a:t>
            </a:r>
          </a:p>
          <a:p>
            <a:pPr lvl="0" rtl="0" algn="ctr">
              <a:spcBef>
                <a:spcPts val="0"/>
              </a:spcBef>
              <a:buNone/>
            </a:pPr>
            <a:r>
              <a:rPr lang="en-GB">
                <a:solidFill>
                  <a:srgbClr val="FFFFFF"/>
                </a:solidFill>
              </a:rPr>
              <a:t>DEVICE_ALREADY_SUBMITTED</a:t>
            </a:r>
          </a:p>
        </p:txBody>
      </p:sp>
      <p:sp>
        <p:nvSpPr>
          <p:cNvPr id="241" name="Shape 241"/>
          <p:cNvSpPr/>
          <p:nvPr/>
        </p:nvSpPr>
        <p:spPr>
          <a:xfrm>
            <a:off x="4701300" y="3479500"/>
            <a:ext cx="4105200" cy="417900"/>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lang="en-GB">
                <a:solidFill>
                  <a:srgbClr val="FFFFFF"/>
                </a:solidFill>
              </a:rPr>
              <a:t>Send code to ATS</a:t>
            </a:r>
          </a:p>
          <a:p>
            <a:pPr lvl="0" rtl="0" algn="ctr">
              <a:spcBef>
                <a:spcPts val="0"/>
              </a:spcBef>
              <a:buNone/>
            </a:pPr>
            <a:r>
              <a:rPr b="1" lang="en-GB">
                <a:solidFill>
                  <a:srgbClr val="FFFFFF"/>
                </a:solidFill>
              </a:rPr>
              <a:t>Get ATS result</a:t>
            </a:r>
          </a:p>
        </p:txBody>
      </p:sp>
      <p:sp>
        <p:nvSpPr>
          <p:cNvPr id="242" name="Shape 242"/>
          <p:cNvSpPr/>
          <p:nvPr/>
        </p:nvSpPr>
        <p:spPr>
          <a:xfrm>
            <a:off x="4701300" y="4015250"/>
            <a:ext cx="1961700" cy="436800"/>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lang="en-GB" sz="900">
                <a:solidFill>
                  <a:srgbClr val="FFFFFF"/>
                </a:solidFill>
              </a:rPr>
              <a:t>ATS submitted:</a:t>
            </a:r>
          </a:p>
          <a:p>
            <a:pPr lvl="0" rtl="0" algn="ctr">
              <a:spcBef>
                <a:spcPts val="0"/>
              </a:spcBef>
              <a:buNone/>
            </a:pPr>
            <a:r>
              <a:rPr lang="en-GB" sz="900">
                <a:solidFill>
                  <a:srgbClr val="FFFFFF"/>
                </a:solidFill>
              </a:rPr>
              <a:t>Store device ID until code expires</a:t>
            </a:r>
          </a:p>
        </p:txBody>
      </p:sp>
      <p:sp>
        <p:nvSpPr>
          <p:cNvPr id="243" name="Shape 243"/>
          <p:cNvSpPr/>
          <p:nvPr/>
        </p:nvSpPr>
        <p:spPr>
          <a:xfrm>
            <a:off x="4701300" y="4551000"/>
            <a:ext cx="1961700" cy="417900"/>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lang="en-GB" sz="1100">
                <a:solidFill>
                  <a:srgbClr val="FFFFFF"/>
                </a:solidFill>
              </a:rPr>
              <a:t>Return result:</a:t>
            </a:r>
          </a:p>
          <a:p>
            <a:pPr lvl="0" rtl="0" algn="ctr">
              <a:spcBef>
                <a:spcPts val="0"/>
              </a:spcBef>
              <a:buNone/>
            </a:pPr>
            <a:r>
              <a:rPr lang="en-GB" sz="1100">
                <a:solidFill>
                  <a:srgbClr val="FFFFFF"/>
                </a:solidFill>
              </a:rPr>
              <a:t>DEVICE_SUCCESSFUL</a:t>
            </a:r>
          </a:p>
        </p:txBody>
      </p:sp>
      <p:sp>
        <p:nvSpPr>
          <p:cNvPr id="244" name="Shape 244"/>
          <p:cNvSpPr/>
          <p:nvPr/>
        </p:nvSpPr>
        <p:spPr>
          <a:xfrm>
            <a:off x="6844800" y="4005800"/>
            <a:ext cx="1961700" cy="4368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lang="en-GB">
                <a:solidFill>
                  <a:srgbClr val="FFFFFF"/>
                </a:solidFill>
              </a:rPr>
              <a:t>ATS not submitted:</a:t>
            </a:r>
          </a:p>
          <a:p>
            <a:pPr lvl="0" rtl="0" algn="ctr">
              <a:spcBef>
                <a:spcPts val="0"/>
              </a:spcBef>
              <a:buNone/>
            </a:pPr>
            <a:r>
              <a:rPr lang="en-GB">
                <a:solidFill>
                  <a:srgbClr val="FFFFFF"/>
                </a:solidFill>
              </a:rPr>
              <a:t>Do not store device ID</a:t>
            </a:r>
          </a:p>
        </p:txBody>
      </p:sp>
      <p:sp>
        <p:nvSpPr>
          <p:cNvPr id="245" name="Shape 245"/>
          <p:cNvSpPr/>
          <p:nvPr/>
        </p:nvSpPr>
        <p:spPr>
          <a:xfrm>
            <a:off x="6844800" y="4551000"/>
            <a:ext cx="1961700" cy="417900"/>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lang="en-GB" sz="900">
                <a:solidFill>
                  <a:srgbClr val="FFFFFF"/>
                </a:solidFill>
              </a:rPr>
              <a:t>Return result:</a:t>
            </a:r>
          </a:p>
          <a:p>
            <a:pPr lvl="0" rtl="0" algn="ctr">
              <a:spcBef>
                <a:spcPts val="0"/>
              </a:spcBef>
              <a:buNone/>
            </a:pPr>
            <a:r>
              <a:rPr lang="en-GB" sz="900">
                <a:solidFill>
                  <a:srgbClr val="FFFFFF"/>
                </a:solidFill>
              </a:rPr>
              <a:t>DEVICE_ATS_UNSUCCESSFUL</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GB"/>
              <a:t>Sample Database</a:t>
            </a:r>
          </a:p>
        </p:txBody>
      </p:sp>
      <p:pic>
        <p:nvPicPr>
          <p:cNvPr id="251" name="Shape 251"/>
          <p:cNvPicPr preferRelativeResize="0"/>
          <p:nvPr/>
        </p:nvPicPr>
        <p:blipFill>
          <a:blip r:embed="rId3">
            <a:alphaModFix/>
          </a:blip>
          <a:stretch>
            <a:fillRect/>
          </a:stretch>
        </p:blipFill>
        <p:spPr>
          <a:xfrm>
            <a:off x="614350" y="1385200"/>
            <a:ext cx="4676775" cy="2209800"/>
          </a:xfrm>
          <a:prstGeom prst="rect">
            <a:avLst/>
          </a:prstGeom>
          <a:noFill/>
          <a:ln>
            <a:noFill/>
          </a:ln>
        </p:spPr>
      </p:pic>
      <p:sp>
        <p:nvSpPr>
          <p:cNvPr id="252" name="Shape 252"/>
          <p:cNvSpPr/>
          <p:nvPr/>
        </p:nvSpPr>
        <p:spPr>
          <a:xfrm>
            <a:off x="986775" y="1720325"/>
            <a:ext cx="1353600" cy="2097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53" name="Shape 253"/>
          <p:cNvCxnSpPr>
            <a:stCxn id="252" idx="3"/>
          </p:cNvCxnSpPr>
          <p:nvPr/>
        </p:nvCxnSpPr>
        <p:spPr>
          <a:xfrm>
            <a:off x="2340375" y="1825175"/>
            <a:ext cx="3589200" cy="0"/>
          </a:xfrm>
          <a:prstGeom prst="straightConnector1">
            <a:avLst/>
          </a:prstGeom>
          <a:noFill/>
          <a:ln cap="flat" cmpd="sng" w="9525">
            <a:solidFill>
              <a:srgbClr val="FF0000"/>
            </a:solidFill>
            <a:prstDash val="solid"/>
            <a:round/>
            <a:headEnd len="lg" w="lg" type="none"/>
            <a:tailEnd len="lg" w="lg" type="none"/>
          </a:ln>
        </p:spPr>
      </p:cxnSp>
      <p:sp>
        <p:nvSpPr>
          <p:cNvPr id="254" name="Shape 254"/>
          <p:cNvSpPr txBox="1"/>
          <p:nvPr/>
        </p:nvSpPr>
        <p:spPr>
          <a:xfrm>
            <a:off x="5929575" y="1541375"/>
            <a:ext cx="2750700" cy="567600"/>
          </a:xfrm>
          <a:prstGeom prst="rect">
            <a:avLst/>
          </a:prstGeom>
          <a:noFill/>
          <a:ln>
            <a:noFill/>
          </a:ln>
        </p:spPr>
        <p:txBody>
          <a:bodyPr anchorCtr="0" anchor="t" bIns="91425" lIns="91425" rIns="91425" tIns="91425">
            <a:noAutofit/>
          </a:bodyPr>
          <a:lstStyle/>
          <a:p>
            <a:pPr lvl="0" rtl="0">
              <a:spcBef>
                <a:spcPts val="0"/>
              </a:spcBef>
              <a:buNone/>
            </a:pPr>
            <a:r>
              <a:rPr lang="en-GB">
                <a:solidFill>
                  <a:srgbClr val="FF0000"/>
                </a:solidFill>
              </a:rPr>
              <a:t>Unique class ID (generated by lecturer’s device)</a:t>
            </a:r>
          </a:p>
        </p:txBody>
      </p:sp>
      <p:sp>
        <p:nvSpPr>
          <p:cNvPr id="255" name="Shape 255"/>
          <p:cNvSpPr/>
          <p:nvPr/>
        </p:nvSpPr>
        <p:spPr>
          <a:xfrm>
            <a:off x="2715850" y="2226800"/>
            <a:ext cx="2427600" cy="2619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1309875" y="2750750"/>
            <a:ext cx="1353600" cy="261900"/>
          </a:xfrm>
          <a:prstGeom prst="rect">
            <a:avLst/>
          </a:prstGeom>
          <a:noFill/>
          <a:ln cap="flat" cmpd="sng" w="952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57" name="Shape 257"/>
          <p:cNvCxnSpPr>
            <a:stCxn id="255" idx="3"/>
          </p:cNvCxnSpPr>
          <p:nvPr/>
        </p:nvCxnSpPr>
        <p:spPr>
          <a:xfrm>
            <a:off x="5143450" y="2357750"/>
            <a:ext cx="995700" cy="0"/>
          </a:xfrm>
          <a:prstGeom prst="straightConnector1">
            <a:avLst/>
          </a:prstGeom>
          <a:noFill/>
          <a:ln cap="flat" cmpd="sng" w="9525">
            <a:solidFill>
              <a:srgbClr val="0000FF"/>
            </a:solidFill>
            <a:prstDash val="solid"/>
            <a:round/>
            <a:headEnd len="lg" w="lg" type="none"/>
            <a:tailEnd len="lg" w="lg" type="none"/>
          </a:ln>
        </p:spPr>
      </p:cxnSp>
      <p:sp>
        <p:nvSpPr>
          <p:cNvPr id="258" name="Shape 258"/>
          <p:cNvSpPr txBox="1"/>
          <p:nvPr/>
        </p:nvSpPr>
        <p:spPr>
          <a:xfrm>
            <a:off x="6139150" y="2167850"/>
            <a:ext cx="2864100" cy="379800"/>
          </a:xfrm>
          <a:prstGeom prst="rect">
            <a:avLst/>
          </a:prstGeom>
          <a:noFill/>
          <a:ln>
            <a:noFill/>
          </a:ln>
        </p:spPr>
        <p:txBody>
          <a:bodyPr anchorCtr="0" anchor="t" bIns="91425" lIns="91425" rIns="91425" tIns="91425">
            <a:noAutofit/>
          </a:bodyPr>
          <a:lstStyle/>
          <a:p>
            <a:pPr lvl="0" rtl="0">
              <a:spcBef>
                <a:spcPts val="0"/>
              </a:spcBef>
              <a:buNone/>
            </a:pPr>
            <a:r>
              <a:rPr lang="en-GB">
                <a:solidFill>
                  <a:srgbClr val="0000FF"/>
                </a:solidFill>
              </a:rPr>
              <a:t>Student ID and attendance code</a:t>
            </a:r>
          </a:p>
        </p:txBody>
      </p:sp>
      <p:cxnSp>
        <p:nvCxnSpPr>
          <p:cNvPr id="259" name="Shape 259"/>
          <p:cNvCxnSpPr>
            <a:stCxn id="256" idx="3"/>
          </p:cNvCxnSpPr>
          <p:nvPr/>
        </p:nvCxnSpPr>
        <p:spPr>
          <a:xfrm>
            <a:off x="2663475" y="2881700"/>
            <a:ext cx="3169800" cy="0"/>
          </a:xfrm>
          <a:prstGeom prst="straightConnector1">
            <a:avLst/>
          </a:prstGeom>
          <a:noFill/>
          <a:ln cap="flat" cmpd="sng" w="9525">
            <a:solidFill>
              <a:srgbClr val="9900FF"/>
            </a:solidFill>
            <a:prstDash val="solid"/>
            <a:round/>
            <a:headEnd len="lg" w="lg" type="none"/>
            <a:tailEnd len="lg" w="lg" type="none"/>
          </a:ln>
        </p:spPr>
      </p:cxnSp>
      <p:sp>
        <p:nvSpPr>
          <p:cNvPr id="260" name="Shape 260"/>
          <p:cNvSpPr txBox="1"/>
          <p:nvPr/>
        </p:nvSpPr>
        <p:spPr>
          <a:xfrm>
            <a:off x="5833275" y="2691800"/>
            <a:ext cx="2680800" cy="379800"/>
          </a:xfrm>
          <a:prstGeom prst="rect">
            <a:avLst/>
          </a:prstGeom>
          <a:noFill/>
          <a:ln>
            <a:noFill/>
          </a:ln>
        </p:spPr>
        <p:txBody>
          <a:bodyPr anchorCtr="0" anchor="t" bIns="91425" lIns="91425" rIns="91425" tIns="91425">
            <a:noAutofit/>
          </a:bodyPr>
          <a:lstStyle/>
          <a:p>
            <a:pPr lvl="0" rtl="0">
              <a:spcBef>
                <a:spcPts val="0"/>
              </a:spcBef>
              <a:buNone/>
            </a:pPr>
            <a:r>
              <a:rPr lang="en-GB">
                <a:solidFill>
                  <a:srgbClr val="9900FF"/>
                </a:solidFill>
              </a:rPr>
              <a:t>Device hardware ID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90250" y="488250"/>
            <a:ext cx="8097000" cy="4090800"/>
          </a:xfrm>
          <a:prstGeom prst="rect">
            <a:avLst/>
          </a:prstGeom>
        </p:spPr>
        <p:txBody>
          <a:bodyPr anchorCtr="0" anchor="ctr" bIns="91425" lIns="91425" rIns="91425" tIns="91425">
            <a:noAutofit/>
          </a:bodyPr>
          <a:lstStyle/>
          <a:p>
            <a:pPr lvl="0" rtl="0">
              <a:spcBef>
                <a:spcPts val="0"/>
              </a:spcBef>
              <a:buNone/>
            </a:pPr>
            <a:r>
              <a:rPr lang="en-GB"/>
              <a:t>Problem: Students tend to forget to enter the code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Problem</a:t>
            </a:r>
          </a:p>
        </p:txBody>
      </p:sp>
      <p:sp>
        <p:nvSpPr>
          <p:cNvPr id="271" name="Shape 271"/>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0" lvl="0" marL="0" rtl="0">
              <a:spcBef>
                <a:spcPts val="0"/>
              </a:spcBef>
              <a:buNone/>
            </a:pPr>
            <a:r>
              <a:rPr lang="en-GB"/>
              <a:t>Scenario: </a:t>
            </a:r>
          </a:p>
          <a:p>
            <a:pPr indent="0" lvl="0" marL="0" rtl="0">
              <a:spcBef>
                <a:spcPts val="0"/>
              </a:spcBef>
              <a:buNone/>
            </a:pPr>
            <a:r>
              <a:rPr lang="en-GB"/>
              <a:t>Tom enters class early, and prepares for lesson. </a:t>
            </a:r>
          </a:p>
          <a:p>
            <a:pPr indent="0" lvl="0" marL="0" rtl="0">
              <a:spcBef>
                <a:spcPts val="0"/>
              </a:spcBef>
              <a:buNone/>
            </a:pPr>
            <a:r>
              <a:rPr lang="en-GB"/>
              <a:t>However, as the lecturer tells the class what the code is, he forgets to submit it. </a:t>
            </a:r>
          </a:p>
          <a:p>
            <a:pPr indent="0" lvl="0" marL="0" rtl="0">
              <a:spcBef>
                <a:spcPts val="0"/>
              </a:spcBef>
              <a:buNone/>
            </a:pPr>
            <a:r>
              <a:rPr lang="en-GB"/>
              <a:t>Tom is therefore marked absent, despite his presence in class.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Solution: Notify students to submit their attendance</a:t>
            </a:r>
          </a:p>
        </p:txBody>
      </p:sp>
      <p:sp>
        <p:nvSpPr>
          <p:cNvPr id="277" name="Shape 277"/>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GB"/>
              <a:t>Low-energy beacons installed in every classroom will send notifications to the students’ devices, reminding them to submit their attendance.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What is a beacon?</a:t>
            </a:r>
          </a:p>
        </p:txBody>
      </p:sp>
      <p:pic>
        <p:nvPicPr>
          <p:cNvPr id="283" name="Shape 283"/>
          <p:cNvPicPr preferRelativeResize="0"/>
          <p:nvPr/>
        </p:nvPicPr>
        <p:blipFill>
          <a:blip r:embed="rId3">
            <a:alphaModFix/>
          </a:blip>
          <a:stretch>
            <a:fillRect/>
          </a:stretch>
        </p:blipFill>
        <p:spPr>
          <a:xfrm>
            <a:off x="2223000" y="1803599"/>
            <a:ext cx="4698000" cy="310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‘Physical Web’ Beacons</a:t>
            </a:r>
          </a:p>
        </p:txBody>
      </p:sp>
      <p:pic>
        <p:nvPicPr>
          <p:cNvPr id="289" name="Shape 289"/>
          <p:cNvPicPr preferRelativeResize="0"/>
          <p:nvPr/>
        </p:nvPicPr>
        <p:blipFill>
          <a:blip r:embed="rId3">
            <a:alphaModFix/>
          </a:blip>
          <a:stretch>
            <a:fillRect/>
          </a:stretch>
        </p:blipFill>
        <p:spPr>
          <a:xfrm>
            <a:off x="2328637" y="1735900"/>
            <a:ext cx="4486724" cy="334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Petition to remove ATS</a:t>
            </a:r>
          </a:p>
        </p:txBody>
      </p:sp>
      <p:sp>
        <p:nvSpPr>
          <p:cNvPr id="80" name="Shape 80"/>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In 2015, a group of students started a petition on change.org and gathered about 740 out of the required 1000 signatures.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Hardware used</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How does it work?</a:t>
            </a:r>
          </a:p>
        </p:txBody>
      </p:sp>
      <p:sp>
        <p:nvSpPr>
          <p:cNvPr id="300" name="Shape 300"/>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Bill is very forgetful and always forgets to submit his attendance. </a:t>
            </a:r>
          </a:p>
          <a:p>
            <a:pPr lvl="0" rtl="0">
              <a:spcBef>
                <a:spcPts val="0"/>
              </a:spcBef>
              <a:buNone/>
            </a:pPr>
            <a:r>
              <a:rPr lang="en-GB"/>
              <a:t>With the beacons in place, the beacon will send a notification to his phone when he enters the classroom, reminding him to submit his attendance.</a:t>
            </a:r>
          </a:p>
          <a:p>
            <a:pPr lvl="0" rt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Efficient distribution of class materials</a:t>
            </a:r>
          </a:p>
        </p:txBody>
      </p:sp>
      <p:sp>
        <p:nvSpPr>
          <p:cNvPr id="306" name="Shape 306"/>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GB"/>
              <a:t>The lecturer wishes to share some class resources. He sends the URL of the files to the beacon. Whenever a student enter the room, the student will be prompted to download the files for the lesson.</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On-demand campus directions</a:t>
            </a:r>
          </a:p>
        </p:txBody>
      </p:sp>
      <p:sp>
        <p:nvSpPr>
          <p:cNvPr id="312" name="Shape 312"/>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GB"/>
              <a:t>Instead of having maps all over SP, the beacon can act as waypoints.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Open House</a:t>
            </a:r>
          </a:p>
        </p:txBody>
      </p:sp>
      <p:sp>
        <p:nvSpPr>
          <p:cNvPr id="318" name="Shape 318"/>
          <p:cNvSpPr txBox="1"/>
          <p:nvPr>
            <p:ph idx="1" type="body"/>
          </p:nvPr>
        </p:nvSpPr>
        <p:spPr>
          <a:xfrm>
            <a:off x="460950" y="1708425"/>
            <a:ext cx="8222100" cy="2710200"/>
          </a:xfrm>
          <a:prstGeom prst="rect">
            <a:avLst/>
          </a:prstGeom>
        </p:spPr>
        <p:txBody>
          <a:bodyPr anchorCtr="0" anchor="t" bIns="91425" lIns="91425" rIns="91425" tIns="91425">
            <a:noAutofit/>
          </a:bodyPr>
          <a:lstStyle/>
          <a:p>
            <a:pPr lvl="0" rtl="0" algn="l">
              <a:spcBef>
                <a:spcPts val="0"/>
              </a:spcBef>
              <a:buNone/>
            </a:pPr>
            <a:r>
              <a:rPr lang="en-GB"/>
              <a:t>Beacons can provide more information to visitors directly through their smartphones, eliminating the need for paper brochures.</a:t>
            </a:r>
          </a:p>
        </p:txBody>
      </p:sp>
      <p:pic>
        <p:nvPicPr>
          <p:cNvPr id="319" name="Shape 319"/>
          <p:cNvPicPr preferRelativeResize="0"/>
          <p:nvPr/>
        </p:nvPicPr>
        <p:blipFill>
          <a:blip r:embed="rId3">
            <a:alphaModFix/>
          </a:blip>
          <a:stretch>
            <a:fillRect/>
          </a:stretch>
        </p:blipFill>
        <p:spPr>
          <a:xfrm>
            <a:off x="3038899" y="2645824"/>
            <a:ext cx="3088103" cy="2316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Other uses</a:t>
            </a:r>
          </a:p>
        </p:txBody>
      </p:sp>
      <p:sp>
        <p:nvSpPr>
          <p:cNvPr id="325" name="Shape 32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en-GB"/>
              <a:t>Bookstore promotions</a:t>
            </a:r>
          </a:p>
          <a:p>
            <a:pPr indent="-228600" lvl="0" marL="457200" rtl="0">
              <a:spcBef>
                <a:spcPts val="0"/>
              </a:spcBef>
              <a:buChar char="●"/>
            </a:pPr>
            <a:r>
              <a:rPr lang="en-GB"/>
              <a:t>Starbucks promotions</a:t>
            </a:r>
          </a:p>
          <a:p>
            <a:pPr indent="-228600" lvl="0" marL="457200" rtl="0">
              <a:spcBef>
                <a:spcPts val="0"/>
              </a:spcBef>
              <a:buChar char="●"/>
            </a:pPr>
            <a:r>
              <a:rPr lang="en-GB"/>
              <a:t>Booking of facilities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Beacon vs NFC vs QR code</a:t>
            </a:r>
          </a:p>
        </p:txBody>
      </p:sp>
      <p:sp>
        <p:nvSpPr>
          <p:cNvPr id="331" name="Shape 331"/>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NFC &amp; QR code are much more passive compared to beacons. With beacons, information is pushed to you instead of you finding information.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Current uses</a:t>
            </a:r>
          </a:p>
        </p:txBody>
      </p:sp>
      <p:sp>
        <p:nvSpPr>
          <p:cNvPr id="337" name="Shape 337"/>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sz="1450">
                <a:solidFill>
                  <a:srgbClr val="000000"/>
                </a:solidFill>
                <a:latin typeface="Arial"/>
                <a:ea typeface="Arial"/>
                <a:cs typeface="Arial"/>
                <a:sym typeface="Arial"/>
              </a:rPr>
              <a:t>The United Nations Mine Action Service (UNMAS) has been using beacons to educate the public about the dangers of landmines. Their mobile app ‘Sweeper’ helped make the experience possible, alongside the beacons.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Current usage in SG</a:t>
            </a:r>
          </a:p>
        </p:txBody>
      </p:sp>
      <p:sp>
        <p:nvSpPr>
          <p:cNvPr id="343" name="Shape 343"/>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en-GB"/>
              <a:t>In 2014, 313@Somerset has implemented beacons in participating outlets and shoppers will get deals whenever they walk by.</a:t>
            </a:r>
          </a:p>
          <a:p>
            <a:pPr indent="-228600" lvl="0" marL="457200">
              <a:spcBef>
                <a:spcPts val="0"/>
              </a:spcBef>
              <a:buChar char="-"/>
            </a:pPr>
            <a:r>
              <a:rPr lang="en-GB"/>
              <a:t>EpiCenter deployed iBeacons throughout all of their chain.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Beacons will change the way we shop</a:t>
            </a:r>
          </a:p>
        </p:txBody>
      </p:sp>
      <p:sp>
        <p:nvSpPr>
          <p:cNvPr id="349" name="Shape 349"/>
          <p:cNvSpPr txBox="1"/>
          <p:nvPr>
            <p:ph idx="1" type="body"/>
          </p:nvPr>
        </p:nvSpPr>
        <p:spPr>
          <a:xfrm>
            <a:off x="41525" y="1877425"/>
            <a:ext cx="8222100" cy="2710200"/>
          </a:xfrm>
          <a:prstGeom prst="rect">
            <a:avLst/>
          </a:prstGeom>
        </p:spPr>
        <p:txBody>
          <a:bodyPr anchorCtr="0" anchor="t" bIns="91425" lIns="91425" rIns="91425" tIns="91425">
            <a:noAutofit/>
          </a:bodyPr>
          <a:lstStyle/>
          <a:p>
            <a:pPr lvl="0">
              <a:spcBef>
                <a:spcPts val="0"/>
              </a:spcBef>
              <a:buNone/>
            </a:pPr>
            <a:r>
              <a:rPr lang="en-GB"/>
              <a:t>People are increasingly </a:t>
            </a:r>
          </a:p>
          <a:p>
            <a:pPr lvl="0">
              <a:spcBef>
                <a:spcPts val="0"/>
              </a:spcBef>
              <a:buNone/>
            </a:pPr>
            <a:r>
              <a:rPr lang="en-GB"/>
              <a:t>u</a:t>
            </a:r>
            <a:r>
              <a:rPr lang="en-GB"/>
              <a:t>sing mobile devices before</a:t>
            </a:r>
          </a:p>
          <a:p>
            <a:pPr lvl="0">
              <a:spcBef>
                <a:spcPts val="0"/>
              </a:spcBef>
              <a:buNone/>
            </a:pPr>
            <a:r>
              <a:rPr lang="en-GB"/>
              <a:t>p</a:t>
            </a:r>
            <a:r>
              <a:rPr lang="en-GB"/>
              <a:t>urchasing a product.</a:t>
            </a:r>
          </a:p>
        </p:txBody>
      </p:sp>
      <p:pic>
        <p:nvPicPr>
          <p:cNvPr id="350" name="Shape 350"/>
          <p:cNvPicPr preferRelativeResize="0"/>
          <p:nvPr/>
        </p:nvPicPr>
        <p:blipFill>
          <a:blip r:embed="rId3">
            <a:alphaModFix/>
          </a:blip>
          <a:stretch>
            <a:fillRect/>
          </a:stretch>
        </p:blipFill>
        <p:spPr>
          <a:xfrm>
            <a:off x="3481799" y="1829125"/>
            <a:ext cx="5449550" cy="318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0" y="459103"/>
            <a:ext cx="9144000" cy="4107342"/>
          </a:xfrm>
          <a:prstGeom prst="rect">
            <a:avLst/>
          </a:prstGeom>
          <a:noFill/>
          <a:ln>
            <a:noFill/>
          </a:ln>
        </p:spPr>
      </p:pic>
      <p:sp>
        <p:nvSpPr>
          <p:cNvPr id="86" name="Shape 86"/>
          <p:cNvSpPr/>
          <p:nvPr/>
        </p:nvSpPr>
        <p:spPr>
          <a:xfrm>
            <a:off x="5497400" y="1993700"/>
            <a:ext cx="1838100" cy="377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a:t>Supported Devices</a:t>
            </a:r>
          </a:p>
        </p:txBody>
      </p:sp>
      <p:pic>
        <p:nvPicPr>
          <p:cNvPr id="356" name="Shape 356"/>
          <p:cNvPicPr preferRelativeResize="0"/>
          <p:nvPr/>
        </p:nvPicPr>
        <p:blipFill>
          <a:blip r:embed="rId3">
            <a:alphaModFix/>
          </a:blip>
          <a:stretch>
            <a:fillRect/>
          </a:stretch>
        </p:blipFill>
        <p:spPr>
          <a:xfrm>
            <a:off x="1278638" y="867699"/>
            <a:ext cx="6586725" cy="40700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Sources</a:t>
            </a:r>
          </a:p>
        </p:txBody>
      </p:sp>
      <p:sp>
        <p:nvSpPr>
          <p:cNvPr id="362" name="Shape 362"/>
          <p:cNvSpPr txBox="1"/>
          <p:nvPr>
            <p:ph idx="1" type="body"/>
          </p:nvPr>
        </p:nvSpPr>
        <p:spPr>
          <a:xfrm>
            <a:off x="460950" y="1820825"/>
            <a:ext cx="8222100" cy="2474700"/>
          </a:xfrm>
          <a:prstGeom prst="rect">
            <a:avLst/>
          </a:prstGeom>
        </p:spPr>
        <p:txBody>
          <a:bodyPr anchorCtr="0" anchor="t" bIns="91425" lIns="91425" rIns="91425" tIns="91425">
            <a:noAutofit/>
          </a:bodyPr>
          <a:lstStyle/>
          <a:p>
            <a:pPr lvl="0">
              <a:spcBef>
                <a:spcPts val="0"/>
              </a:spcBef>
              <a:buNone/>
            </a:pPr>
            <a:r>
              <a:rPr lang="en-GB" sz="1200"/>
              <a:t>Android Developer dashboard [Online]. Available from: </a:t>
            </a:r>
            <a:r>
              <a:rPr lang="en-GB" sz="1200" u="sng">
                <a:solidFill>
                  <a:schemeClr val="hlink"/>
                </a:solidFill>
                <a:hlinkClick r:id="rId3"/>
              </a:rPr>
              <a:t>https://developer.android.com/about/dashboards/index.html</a:t>
            </a:r>
            <a:r>
              <a:rPr lang="en-GB" sz="1200"/>
              <a:t> [Accessed 26 June 2016]</a:t>
            </a:r>
          </a:p>
          <a:p>
            <a:pPr lvl="0">
              <a:spcBef>
                <a:spcPts val="0"/>
              </a:spcBef>
              <a:buNone/>
            </a:pPr>
            <a:r>
              <a:rPr lang="en-GB" sz="1200"/>
              <a:t>Nearby Messages (100 days of Google Dev) [Video]. Available from: </a:t>
            </a:r>
            <a:r>
              <a:rPr lang="en-GB" sz="1200" u="sng">
                <a:solidFill>
                  <a:schemeClr val="hlink"/>
                </a:solidFill>
                <a:hlinkClick r:id="rId4"/>
              </a:rPr>
              <a:t>https://www.youtube.com/watch?v=hultDpBS22s</a:t>
            </a:r>
            <a:r>
              <a:rPr lang="en-GB" sz="1200"/>
              <a:t> [Accessed 3 June 2016]</a:t>
            </a:r>
          </a:p>
          <a:p>
            <a:pPr lvl="0">
              <a:spcBef>
                <a:spcPts val="0"/>
              </a:spcBef>
              <a:buNone/>
            </a:pPr>
            <a:r>
              <a:rPr lang="en-GB" sz="1200"/>
              <a:t>UN Exhibit Uses BLE to Demonstrate The Danger of Landmines[Online]. Available from: </a:t>
            </a:r>
            <a:r>
              <a:rPr lang="en-GB" sz="1200" u="sng">
                <a:solidFill>
                  <a:schemeClr val="hlink"/>
                </a:solidFill>
                <a:hlinkClick r:id="rId5"/>
              </a:rPr>
              <a:t>http://www.ipglab.com/2014/04/04/un-landmines/</a:t>
            </a:r>
            <a:r>
              <a:rPr lang="en-GB" sz="1200"/>
              <a:t> [Accessed 25 June 2016]</a:t>
            </a:r>
          </a:p>
          <a:p>
            <a:pPr lvl="0">
              <a:spcBef>
                <a:spcPts val="0"/>
              </a:spcBef>
              <a:buNone/>
            </a:pPr>
            <a:r>
              <a:rPr lang="en-GB" sz="1200"/>
              <a:t>Report[Online].Available from: </a:t>
            </a:r>
            <a:r>
              <a:rPr lang="en-GB" sz="1200" u="sng">
                <a:solidFill>
                  <a:schemeClr val="hlink"/>
                </a:solidFill>
                <a:hlinkClick r:id="rId6"/>
              </a:rPr>
              <a:t>https://thisizwayneeeee.wordpress.com/2013/01/11/report/</a:t>
            </a:r>
            <a:r>
              <a:rPr lang="en-GB" sz="1200"/>
              <a:t> [Accessed 26 June 2016]</a:t>
            </a:r>
          </a:p>
          <a:p>
            <a:pPr lvl="0">
              <a:spcBef>
                <a:spcPts val="0"/>
              </a:spcBef>
              <a:buNone/>
            </a:pPr>
            <a:r>
              <a:rPr lang="en-GB" sz="1200"/>
              <a:t>Soon: Alerts to shoppers based on tracking of their shopping pattern at mall [Online]. Available from:  </a:t>
            </a:r>
            <a:r>
              <a:rPr lang="en-GB" sz="1200" u="sng">
                <a:solidFill>
                  <a:schemeClr val="hlink"/>
                </a:solidFill>
                <a:hlinkClick r:id="rId7"/>
              </a:rPr>
              <a:t>http://www.straitstimes.com/singapore/soon-alerts-to-shoppers-based-on-tracking-of-their-shopping-pattern-at-mall</a:t>
            </a:r>
            <a:r>
              <a:rPr lang="en-GB" sz="1200"/>
              <a:t> [Accessed 27 June 2016]</a:t>
            </a:r>
          </a:p>
          <a:p>
            <a:pPr lvl="0">
              <a:spcBef>
                <a:spcPts val="0"/>
              </a:spcBef>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idx="1" type="body"/>
          </p:nvPr>
        </p:nvSpPr>
        <p:spPr>
          <a:xfrm>
            <a:off x="548100" y="1794250"/>
            <a:ext cx="8222100" cy="3349200"/>
          </a:xfrm>
          <a:prstGeom prst="rect">
            <a:avLst/>
          </a:prstGeom>
        </p:spPr>
        <p:txBody>
          <a:bodyPr anchorCtr="0" anchor="t" bIns="91425" lIns="91425" rIns="91425" tIns="91425">
            <a:noAutofit/>
          </a:bodyPr>
          <a:lstStyle/>
          <a:p>
            <a:pPr lvl="0">
              <a:spcBef>
                <a:spcPts val="0"/>
              </a:spcBef>
              <a:buNone/>
            </a:pPr>
            <a:r>
              <a:rPr lang="en-GB" sz="1200"/>
              <a:t>Yext Launches Xone Beacon Network For Offline-To-Online Engagement[Online]. Available from: </a:t>
            </a:r>
            <a:r>
              <a:rPr lang="en-GB" sz="1200" u="sng">
                <a:solidFill>
                  <a:schemeClr val="hlink"/>
                </a:solidFill>
                <a:hlinkClick r:id="rId3"/>
              </a:rPr>
              <a:t>http://marketingland.com/yext-launches-xone-beacon-network-for-offline-to-online-retargeting-144502</a:t>
            </a:r>
            <a:r>
              <a:rPr lang="en-GB" sz="1200"/>
              <a:t> [Accessed 28 June 2016]</a:t>
            </a:r>
          </a:p>
          <a:p>
            <a:pPr lvl="0">
              <a:spcBef>
                <a:spcPts val="0"/>
              </a:spcBef>
              <a:buNone/>
            </a:pPr>
            <a:r>
              <a:rPr lang="en-GB" sz="1200"/>
              <a:t>BEACONS: What They Are, How They Work, And Why They’re Important[Online]. Available from: </a:t>
            </a:r>
            <a:r>
              <a:rPr lang="en-GB" sz="1200" u="sng">
                <a:solidFill>
                  <a:schemeClr val="hlink"/>
                </a:solidFill>
                <a:hlinkClick r:id="rId4"/>
              </a:rPr>
              <a:t>http://www.businessinsider.sg/beacons-and-ibeacons-create-a-new-market-2013-12/</a:t>
            </a:r>
            <a:r>
              <a:rPr lang="en-GB" sz="1200"/>
              <a:t> [Accessed 28 June 2016]</a:t>
            </a:r>
          </a:p>
          <a:p>
            <a:pPr lvl="0">
              <a:spcBef>
                <a:spcPts val="0"/>
              </a:spcBef>
              <a:buNone/>
            </a:pPr>
            <a:r>
              <a:rPr lang="en-GB" sz="1200"/>
              <a:t>How EpiCentre used iBeacon to integrate online and offline [Online]. Available from: </a:t>
            </a:r>
            <a:r>
              <a:rPr lang="en-GB" sz="1200" u="sng">
                <a:solidFill>
                  <a:schemeClr val="hlink"/>
                </a:solidFill>
                <a:hlinkClick r:id="rId5"/>
              </a:rPr>
              <a:t>http://www.marketing-interactive.com/events/epicentre-made-location-based-technology-key-part-loyalty-programme/</a:t>
            </a:r>
            <a:r>
              <a:rPr lang="en-GB" sz="1200"/>
              <a:t> [Accessed 28 June 2016]</a:t>
            </a:r>
          </a:p>
          <a:p>
            <a:pPr lvl="0">
              <a:spcBef>
                <a:spcPts val="0"/>
              </a:spcBef>
              <a:buNone/>
            </a:pPr>
            <a:r>
              <a:rPr lang="en-GB" sz="1200"/>
              <a:t>The Future of….Beacons[Online]. Available from: </a:t>
            </a:r>
            <a:r>
              <a:rPr lang="en-GB" sz="1200" u="sng">
                <a:solidFill>
                  <a:schemeClr val="hlink"/>
                </a:solidFill>
                <a:hlinkClick r:id="rId6"/>
              </a:rPr>
              <a:t>https://tinyletter.com/ElectronicInterestingness/letters/the-future-of-beacons</a:t>
            </a:r>
            <a:r>
              <a:rPr lang="en-GB" sz="1200"/>
              <a:t> [Accessed 28 June 2016]</a:t>
            </a:r>
          </a:p>
          <a:p>
            <a:pPr lvl="0">
              <a:spcBef>
                <a:spcPts val="0"/>
              </a:spcBef>
              <a:buNone/>
            </a:pPr>
            <a:r>
              <a:rPr lang="en-GB" sz="1200"/>
              <a:t>https://www.change.org/p/mr-tan-choon-shian-ms-georgina-phua-stopspatssystem</a:t>
            </a:r>
          </a:p>
          <a:p>
            <a:pPr lvl="0">
              <a:spcBef>
                <a:spcPts val="0"/>
              </a:spcBef>
              <a:buNone/>
            </a:pPr>
            <a:r>
              <a:t/>
            </a:r>
            <a:endParaRPr sz="1200"/>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Problems</a:t>
            </a:r>
          </a:p>
        </p:txBody>
      </p:sp>
      <p:sp>
        <p:nvSpPr>
          <p:cNvPr id="92" name="Shape 9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6 digit code easily reproduced and redistributed</a:t>
            </a:r>
          </a:p>
          <a:p>
            <a:pPr indent="-228600" lvl="0" marL="457200" rtl="0">
              <a:spcBef>
                <a:spcPts val="0"/>
              </a:spcBef>
            </a:pPr>
            <a:r>
              <a:rPr lang="en-GB"/>
              <a:t>Students tend to forget to enter the code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490250" y="488250"/>
            <a:ext cx="8108100" cy="4090800"/>
          </a:xfrm>
          <a:prstGeom prst="rect">
            <a:avLst/>
          </a:prstGeom>
        </p:spPr>
        <p:txBody>
          <a:bodyPr anchorCtr="0" anchor="ctr" bIns="91425" lIns="91425" rIns="91425" tIns="91425">
            <a:noAutofit/>
          </a:bodyPr>
          <a:lstStyle/>
          <a:p>
            <a:pPr lvl="0" rtl="0">
              <a:spcBef>
                <a:spcPts val="0"/>
              </a:spcBef>
              <a:buNone/>
            </a:pPr>
            <a:r>
              <a:rPr lang="en-GB"/>
              <a:t>Problem: 6 digit code easily reproduced and redistributed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Problem</a:t>
            </a:r>
          </a:p>
        </p:txBody>
      </p:sp>
      <p:sp>
        <p:nvSpPr>
          <p:cNvPr id="103" name="Shape 103"/>
          <p:cNvSpPr txBox="1"/>
          <p:nvPr>
            <p:ph idx="2" type="body"/>
          </p:nvPr>
        </p:nvSpPr>
        <p:spPr>
          <a:xfrm>
            <a:off x="4694250" y="1919075"/>
            <a:ext cx="3999900" cy="2710199"/>
          </a:xfrm>
          <a:prstGeom prst="rect">
            <a:avLst/>
          </a:prstGeom>
        </p:spPr>
        <p:txBody>
          <a:bodyPr anchorCtr="0" anchor="t" bIns="91425" lIns="91425" rIns="91425" tIns="91425">
            <a:noAutofit/>
          </a:bodyPr>
          <a:lstStyle/>
          <a:p>
            <a:pPr lvl="0">
              <a:spcBef>
                <a:spcPts val="0"/>
              </a:spcBef>
              <a:buNone/>
            </a:pPr>
            <a:r>
              <a:t/>
            </a:r>
            <a:endParaRPr/>
          </a:p>
        </p:txBody>
      </p:sp>
      <p:pic>
        <p:nvPicPr>
          <p:cNvPr id="104" name="Shape 104"/>
          <p:cNvPicPr preferRelativeResize="0"/>
          <p:nvPr/>
        </p:nvPicPr>
        <p:blipFill>
          <a:blip r:embed="rId3">
            <a:alphaModFix/>
          </a:blip>
          <a:stretch>
            <a:fillRect/>
          </a:stretch>
        </p:blipFill>
        <p:spPr>
          <a:xfrm>
            <a:off x="3468524" y="1841700"/>
            <a:ext cx="5640072" cy="3242502"/>
          </a:xfrm>
          <a:prstGeom prst="rect">
            <a:avLst/>
          </a:prstGeom>
          <a:noFill/>
          <a:ln>
            <a:noFill/>
          </a:ln>
        </p:spPr>
      </p:pic>
      <p:sp>
        <p:nvSpPr>
          <p:cNvPr id="105" name="Shape 105"/>
          <p:cNvSpPr txBox="1"/>
          <p:nvPr>
            <p:ph idx="1" type="body"/>
          </p:nvPr>
        </p:nvSpPr>
        <p:spPr>
          <a:xfrm>
            <a:off x="382975" y="1741200"/>
            <a:ext cx="3999900" cy="2710199"/>
          </a:xfrm>
          <a:prstGeom prst="rect">
            <a:avLst/>
          </a:prstGeom>
        </p:spPr>
        <p:txBody>
          <a:bodyPr anchorCtr="0" anchor="t" bIns="91425" lIns="91425" rIns="91425" tIns="91425">
            <a:noAutofit/>
          </a:bodyPr>
          <a:lstStyle/>
          <a:p>
            <a:pPr lvl="0">
              <a:spcBef>
                <a:spcPts val="0"/>
              </a:spcBef>
              <a:buNone/>
            </a:pPr>
            <a:r>
              <a:rPr lang="en-GB" sz="1800"/>
              <a:t>Scenario: </a:t>
            </a:r>
          </a:p>
          <a:p>
            <a:pPr lvl="0">
              <a:spcBef>
                <a:spcPts val="0"/>
              </a:spcBef>
              <a:buNone/>
            </a:pPr>
            <a:r>
              <a:rPr lang="en-GB" sz="1800"/>
              <a:t>Tom is at FC3, and decides to skip class. </a:t>
            </a:r>
          </a:p>
          <a:p>
            <a:pPr lvl="0">
              <a:spcBef>
                <a:spcPts val="0"/>
              </a:spcBef>
              <a:buNone/>
            </a:pPr>
            <a:r>
              <a:rPr lang="en-GB" sz="1800"/>
              <a:t>He asks his friend Jerry to send him the attendance code. </a:t>
            </a:r>
          </a:p>
          <a:p>
            <a:pPr lvl="0">
              <a:spcBef>
                <a:spcPts val="0"/>
              </a:spcBef>
              <a:buNone/>
            </a:pPr>
            <a:r>
              <a:rPr lang="en-GB" sz="1800"/>
              <a:t>If the lecturer does not check, Tom’s attendance is marked present, despite him not being in class.</a:t>
            </a:r>
          </a:p>
          <a:p>
            <a:pPr lvl="0">
              <a:spcBef>
                <a:spcPts val="0"/>
              </a:spcBef>
              <a:buNone/>
            </a:pPr>
            <a:r>
              <a:t/>
            </a:r>
            <a:endParaRPr/>
          </a:p>
        </p:txBody>
      </p:sp>
      <p:sp>
        <p:nvSpPr>
          <p:cNvPr id="106" name="Shape 106"/>
          <p:cNvSpPr txBox="1"/>
          <p:nvPr/>
        </p:nvSpPr>
        <p:spPr>
          <a:xfrm>
            <a:off x="7752300" y="4654350"/>
            <a:ext cx="882000" cy="326100"/>
          </a:xfrm>
          <a:prstGeom prst="rect">
            <a:avLst/>
          </a:prstGeom>
          <a:noFill/>
          <a:ln>
            <a:noFill/>
          </a:ln>
        </p:spPr>
        <p:txBody>
          <a:bodyPr anchorCtr="0" anchor="t" bIns="91425" lIns="91425" rIns="91425" tIns="91425">
            <a:noAutofit/>
          </a:bodyPr>
          <a:lstStyle/>
          <a:p>
            <a:pPr lvl="0">
              <a:spcBef>
                <a:spcPts val="0"/>
              </a:spcBef>
              <a:buNone/>
            </a:pPr>
            <a:r>
              <a:rPr lang="en-GB" sz="1200">
                <a:latin typeface="Calibri"/>
                <a:ea typeface="Calibri"/>
                <a:cs typeface="Calibri"/>
                <a:sym typeface="Calibri"/>
              </a:rPr>
              <a:t>Jerry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Solution 1: Change the distribution method</a:t>
            </a:r>
          </a:p>
        </p:txBody>
      </p:sp>
      <p:sp>
        <p:nvSpPr>
          <p:cNvPr id="112" name="Shape 112"/>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GB"/>
              <a:t>Provide the code in a medium that the students cannot easily reproduce.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How?</a:t>
            </a:r>
          </a:p>
        </p:txBody>
      </p:sp>
      <p:sp>
        <p:nvSpPr>
          <p:cNvPr id="118" name="Shape 118"/>
          <p:cNvSpPr/>
          <p:nvPr/>
        </p:nvSpPr>
        <p:spPr>
          <a:xfrm>
            <a:off x="145675" y="2475198"/>
            <a:ext cx="2530800" cy="1327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spcAft>
                <a:spcPts val="0"/>
              </a:spcAft>
              <a:buClr>
                <a:schemeClr val="dk1"/>
              </a:buClr>
              <a:buSzPct val="61111"/>
              <a:buFont typeface="Arial"/>
              <a:buNone/>
            </a:pPr>
            <a:r>
              <a:rPr lang="en-GB" sz="1800">
                <a:solidFill>
                  <a:srgbClr val="FFFFFF"/>
                </a:solidFill>
              </a:rPr>
              <a:t>Lecturer broadcast code </a:t>
            </a:r>
          </a:p>
        </p:txBody>
      </p:sp>
      <p:sp>
        <p:nvSpPr>
          <p:cNvPr id="119" name="Shape 119"/>
          <p:cNvSpPr/>
          <p:nvPr/>
        </p:nvSpPr>
        <p:spPr>
          <a:xfrm rot="-5400000">
            <a:off x="2793287" y="2902625"/>
            <a:ext cx="409500" cy="3933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a:off x="6458817" y="2502975"/>
            <a:ext cx="2530800" cy="1327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spcAft>
                <a:spcPts val="0"/>
              </a:spcAft>
              <a:buClr>
                <a:schemeClr val="dk1"/>
              </a:buClr>
              <a:buSzPct val="61111"/>
              <a:buFont typeface="Arial"/>
              <a:buNone/>
            </a:pPr>
            <a:r>
              <a:rPr lang="en-GB" sz="1800">
                <a:solidFill>
                  <a:srgbClr val="FFFFFF"/>
                </a:solidFill>
              </a:rPr>
              <a:t>Student’s device automatically submit the code to ATS server</a:t>
            </a:r>
          </a:p>
        </p:txBody>
      </p:sp>
      <p:sp>
        <p:nvSpPr>
          <p:cNvPr id="121" name="Shape 121"/>
          <p:cNvSpPr/>
          <p:nvPr/>
        </p:nvSpPr>
        <p:spPr>
          <a:xfrm>
            <a:off x="3354321" y="2502973"/>
            <a:ext cx="2530800" cy="1327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spcAft>
                <a:spcPts val="0"/>
              </a:spcAft>
              <a:buClr>
                <a:schemeClr val="dk1"/>
              </a:buClr>
              <a:buSzPct val="61111"/>
              <a:buFont typeface="Arial"/>
              <a:buNone/>
            </a:pPr>
            <a:r>
              <a:rPr lang="en-GB" sz="1800">
                <a:solidFill>
                  <a:srgbClr val="FFFFFF"/>
                </a:solidFill>
              </a:rPr>
              <a:t>Students receives the code on their mobile phones</a:t>
            </a:r>
          </a:p>
        </p:txBody>
      </p:sp>
      <p:sp>
        <p:nvSpPr>
          <p:cNvPr id="122" name="Shape 122"/>
          <p:cNvSpPr/>
          <p:nvPr/>
        </p:nvSpPr>
        <p:spPr>
          <a:xfrm rot="-5400000">
            <a:off x="5967225" y="2942450"/>
            <a:ext cx="409500" cy="3933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